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57" r:id="rId3"/>
    <p:sldId id="259" r:id="rId4"/>
    <p:sldId id="260" r:id="rId5"/>
    <p:sldId id="261" r:id="rId6"/>
    <p:sldId id="262" r:id="rId7"/>
    <p:sldId id="263" r:id="rId8"/>
    <p:sldId id="264" r:id="rId9"/>
    <p:sldId id="265" r:id="rId10"/>
    <p:sldId id="287" r:id="rId11"/>
    <p:sldId id="258"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54" d="100"/>
          <a:sy n="54" d="100"/>
        </p:scale>
        <p:origin x="4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5620D-1905-4105-B1BA-48AA416D446B}" type="datetimeFigureOut">
              <a:rPr lang="en-US" smtClean="0"/>
              <a:t>4/25/2017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0763F-4169-4F84-8B6B-F6944631FE27}" type="slidenum">
              <a:rPr lang="en-US" smtClean="0"/>
              <a:t>‹#›</a:t>
            </a:fld>
            <a:endParaRPr lang="en-US"/>
          </a:p>
        </p:txBody>
      </p:sp>
    </p:spTree>
    <p:extLst>
      <p:ext uri="{BB962C8B-B14F-4D97-AF65-F5344CB8AC3E}">
        <p14:creationId xmlns:p14="http://schemas.microsoft.com/office/powerpoint/2010/main" val="36690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we can,</a:t>
            </a:r>
            <a:r>
              <a:rPr lang="en-US" baseline="0" dirty="0"/>
              <a:t> in fact, reduce the rate of of injury per exposure but by doing so we allow the athlete the opportunity for more exposures. No magic bullet. The approach must be multifactorial and focused on reducing risk, not injury prevention. </a:t>
            </a:r>
            <a:endParaRPr lang="en-US" dirty="0"/>
          </a:p>
        </p:txBody>
      </p:sp>
      <p:sp>
        <p:nvSpPr>
          <p:cNvPr id="4" name="Slide Number Placeholder 3"/>
          <p:cNvSpPr>
            <a:spLocks noGrp="1"/>
          </p:cNvSpPr>
          <p:nvPr>
            <p:ph type="sldNum" sz="quarter" idx="10"/>
          </p:nvPr>
        </p:nvSpPr>
        <p:spPr/>
        <p:txBody>
          <a:bodyPr/>
          <a:lstStyle/>
          <a:p>
            <a:fld id="{ED02F26E-983E-4480-95DC-E32812A53BBD}" type="slidenum">
              <a:rPr lang="en-US" smtClean="0"/>
              <a:t>3</a:t>
            </a:fld>
            <a:endParaRPr lang="en-US"/>
          </a:p>
        </p:txBody>
      </p:sp>
    </p:spTree>
    <p:extLst>
      <p:ext uri="{BB962C8B-B14F-4D97-AF65-F5344CB8AC3E}">
        <p14:creationId xmlns:p14="http://schemas.microsoft.com/office/powerpoint/2010/main" val="207697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Athletes do not need to be “fast” in the preseason, especially if they have been idle in the time leading up to it. Even if we take an athlete who has been doing speed work, if the base</a:t>
            </a:r>
            <a:r>
              <a:rPr lang="en-US" baseline="0" dirty="0"/>
              <a:t> is not there it is problematic</a:t>
            </a:r>
          </a:p>
          <a:p>
            <a:endParaRPr lang="en-US" baseline="0" dirty="0"/>
          </a:p>
          <a:p>
            <a:r>
              <a:rPr lang="en-US" baseline="0" dirty="0"/>
              <a:t>Study of Rugby injuries by Brooks in AJSM showed 22% of training took place in the preseason but accounted for 34% of the injuries during the entire season</a:t>
            </a:r>
            <a:endParaRPr lang="en-US" dirty="0"/>
          </a:p>
        </p:txBody>
      </p:sp>
      <p:sp>
        <p:nvSpPr>
          <p:cNvPr id="4" name="Slide Number Placeholder 3"/>
          <p:cNvSpPr>
            <a:spLocks noGrp="1"/>
          </p:cNvSpPr>
          <p:nvPr>
            <p:ph type="sldNum" sz="quarter" idx="10"/>
          </p:nvPr>
        </p:nvSpPr>
        <p:spPr/>
        <p:txBody>
          <a:bodyPr/>
          <a:lstStyle/>
          <a:p>
            <a:fld id="{ED02F26E-983E-4480-95DC-E32812A53BBD}" type="slidenum">
              <a:rPr lang="en-US" smtClean="0"/>
              <a:t>16</a:t>
            </a:fld>
            <a:endParaRPr lang="en-US"/>
          </a:p>
        </p:txBody>
      </p:sp>
    </p:spTree>
    <p:extLst>
      <p:ext uri="{BB962C8B-B14F-4D97-AF65-F5344CB8AC3E}">
        <p14:creationId xmlns:p14="http://schemas.microsoft.com/office/powerpoint/2010/main" val="407412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Guillodo</a:t>
            </a:r>
            <a:r>
              <a:rPr lang="en-US" dirty="0"/>
              <a:t> et al. Clinical Predictors of time</a:t>
            </a:r>
            <a:r>
              <a:rPr lang="en-US" baseline="0" dirty="0"/>
              <a:t> to return to competition after hamstring injuries</a:t>
            </a:r>
            <a:endParaRPr lang="en-US" dirty="0"/>
          </a:p>
        </p:txBody>
      </p:sp>
      <p:sp>
        <p:nvSpPr>
          <p:cNvPr id="4" name="Slide Number Placeholder 3"/>
          <p:cNvSpPr>
            <a:spLocks noGrp="1"/>
          </p:cNvSpPr>
          <p:nvPr>
            <p:ph type="sldNum" sz="quarter" idx="10"/>
          </p:nvPr>
        </p:nvSpPr>
        <p:spPr/>
        <p:txBody>
          <a:bodyPr/>
          <a:lstStyle/>
          <a:p>
            <a:fld id="{ED02F26E-983E-4480-95DC-E32812A53BBD}" type="slidenum">
              <a:rPr lang="en-US" smtClean="0"/>
              <a:t>17</a:t>
            </a:fld>
            <a:endParaRPr lang="en-US"/>
          </a:p>
        </p:txBody>
      </p:sp>
    </p:spTree>
    <p:extLst>
      <p:ext uri="{BB962C8B-B14F-4D97-AF65-F5344CB8AC3E}">
        <p14:creationId xmlns:p14="http://schemas.microsoft.com/office/powerpoint/2010/main" val="394678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F26E-983E-4480-95DC-E32812A53BBD}" type="slidenum">
              <a:rPr lang="en-US" smtClean="0"/>
              <a:t>18</a:t>
            </a:fld>
            <a:endParaRPr lang="en-US"/>
          </a:p>
        </p:txBody>
      </p:sp>
    </p:spTree>
    <p:extLst>
      <p:ext uri="{BB962C8B-B14F-4D97-AF65-F5344CB8AC3E}">
        <p14:creationId xmlns:p14="http://schemas.microsoft.com/office/powerpoint/2010/main" val="1792777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MAJORITY OF INJURIES OCCURRED IN PRESEASON IN BOTH GROUPS </a:t>
            </a:r>
          </a:p>
          <a:p>
            <a:endParaRPr lang="en-US" dirty="0"/>
          </a:p>
          <a:p>
            <a:r>
              <a:rPr lang="en-US" dirty="0"/>
              <a:t>9 of 15 in intervention group </a:t>
            </a:r>
          </a:p>
          <a:p>
            <a:r>
              <a:rPr lang="en-US" dirty="0"/>
              <a:t>12 of 52 in control group</a:t>
            </a:r>
          </a:p>
        </p:txBody>
      </p:sp>
      <p:sp>
        <p:nvSpPr>
          <p:cNvPr id="4" name="Slide Number Placeholder 3"/>
          <p:cNvSpPr>
            <a:spLocks noGrp="1"/>
          </p:cNvSpPr>
          <p:nvPr>
            <p:ph type="sldNum" sz="quarter" idx="10"/>
          </p:nvPr>
        </p:nvSpPr>
        <p:spPr/>
        <p:txBody>
          <a:bodyPr/>
          <a:lstStyle/>
          <a:p>
            <a:fld id="{ED02F26E-983E-4480-95DC-E32812A53BBD}" type="slidenum">
              <a:rPr lang="en-US" smtClean="0"/>
              <a:t>20</a:t>
            </a:fld>
            <a:endParaRPr lang="en-US"/>
          </a:p>
        </p:txBody>
      </p:sp>
    </p:spTree>
    <p:extLst>
      <p:ext uri="{BB962C8B-B14F-4D97-AF65-F5344CB8AC3E}">
        <p14:creationId xmlns:p14="http://schemas.microsoft.com/office/powerpoint/2010/main" val="3745118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a:t>
            </a:r>
            <a:r>
              <a:rPr lang="en-US" baseline="0" dirty="0"/>
              <a:t> modality that seeks to increase blood flow to a tendon could be moving it more towards </a:t>
            </a:r>
            <a:r>
              <a:rPr lang="en-US" baseline="0" dirty="0" err="1"/>
              <a:t>tendinopathic</a:t>
            </a:r>
            <a:r>
              <a:rPr lang="en-US" baseline="0" dirty="0"/>
              <a:t> changes. Reactive tendinopathy is reversible degenerative is not. That does not mean degenerative cannot be improved histologically and symptomatically but typically degenerative are not painful, more reactive on degenerative EXPLAIN REACTIVE ON DEGENERATIVE</a:t>
            </a:r>
            <a:endParaRPr lang="en-US" dirty="0"/>
          </a:p>
        </p:txBody>
      </p:sp>
      <p:sp>
        <p:nvSpPr>
          <p:cNvPr id="4" name="Slide Number Placeholder 3"/>
          <p:cNvSpPr>
            <a:spLocks noGrp="1"/>
          </p:cNvSpPr>
          <p:nvPr>
            <p:ph type="sldNum" sz="quarter" idx="10"/>
          </p:nvPr>
        </p:nvSpPr>
        <p:spPr/>
        <p:txBody>
          <a:bodyPr/>
          <a:lstStyle/>
          <a:p>
            <a:fld id="{ED02F26E-983E-4480-95DC-E32812A53BBD}" type="slidenum">
              <a:rPr lang="en-US" smtClean="0"/>
              <a:t>22</a:t>
            </a:fld>
            <a:endParaRPr lang="en-US"/>
          </a:p>
        </p:txBody>
      </p:sp>
    </p:spTree>
    <p:extLst>
      <p:ext uri="{BB962C8B-B14F-4D97-AF65-F5344CB8AC3E}">
        <p14:creationId xmlns:p14="http://schemas.microsoft.com/office/powerpoint/2010/main" val="369597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means we can possibly reduce</a:t>
            </a:r>
            <a:r>
              <a:rPr lang="en-US" baseline="0" dirty="0"/>
              <a:t> the risk of it ever becoming symptomatic. Mention one study where they cyclic loaded and caused increase in TIMPs that did so by using 6% strain. Equivalent of 1000 loaded squats vs 1000 steps</a:t>
            </a:r>
          </a:p>
          <a:p>
            <a:endParaRPr lang="en-US" baseline="0" dirty="0"/>
          </a:p>
          <a:p>
            <a:r>
              <a:rPr lang="en-US" baseline="0" dirty="0"/>
              <a:t>Changes do not occur in entire tendon as it relates to reactive versus degenerative tendinopathy. Allude to the fact of </a:t>
            </a:r>
            <a:r>
              <a:rPr lang="en-US" baseline="0" dirty="0" err="1"/>
              <a:t>nonspecificity</a:t>
            </a:r>
            <a:r>
              <a:rPr lang="en-US" baseline="0" dirty="0"/>
              <a:t> of passive modalities over tendon.</a:t>
            </a:r>
            <a:endParaRPr lang="en-US" dirty="0"/>
          </a:p>
        </p:txBody>
      </p:sp>
      <p:sp>
        <p:nvSpPr>
          <p:cNvPr id="4" name="Slide Number Placeholder 3"/>
          <p:cNvSpPr>
            <a:spLocks noGrp="1"/>
          </p:cNvSpPr>
          <p:nvPr>
            <p:ph type="sldNum" sz="quarter" idx="10"/>
          </p:nvPr>
        </p:nvSpPr>
        <p:spPr/>
        <p:txBody>
          <a:bodyPr/>
          <a:lstStyle/>
          <a:p>
            <a:fld id="{ED02F26E-983E-4480-95DC-E32812A53BBD}" type="slidenum">
              <a:rPr lang="en-US" smtClean="0"/>
              <a:t>25</a:t>
            </a:fld>
            <a:endParaRPr lang="en-US"/>
          </a:p>
        </p:txBody>
      </p:sp>
    </p:spTree>
    <p:extLst>
      <p:ext uri="{BB962C8B-B14F-4D97-AF65-F5344CB8AC3E}">
        <p14:creationId xmlns:p14="http://schemas.microsoft.com/office/powerpoint/2010/main" val="2534377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 of any tissue will only be as great as the load placed upon it!</a:t>
            </a:r>
          </a:p>
        </p:txBody>
      </p:sp>
      <p:sp>
        <p:nvSpPr>
          <p:cNvPr id="4" name="Slide Number Placeholder 3"/>
          <p:cNvSpPr>
            <a:spLocks noGrp="1"/>
          </p:cNvSpPr>
          <p:nvPr>
            <p:ph type="sldNum" sz="quarter" idx="10"/>
          </p:nvPr>
        </p:nvSpPr>
        <p:spPr/>
        <p:txBody>
          <a:bodyPr/>
          <a:lstStyle/>
          <a:p>
            <a:fld id="{ED02F26E-983E-4480-95DC-E32812A53BBD}" type="slidenum">
              <a:rPr lang="en-US" smtClean="0"/>
              <a:t>27</a:t>
            </a:fld>
            <a:endParaRPr lang="en-US"/>
          </a:p>
        </p:txBody>
      </p:sp>
    </p:spTree>
    <p:extLst>
      <p:ext uri="{BB962C8B-B14F-4D97-AF65-F5344CB8AC3E}">
        <p14:creationId xmlns:p14="http://schemas.microsoft.com/office/powerpoint/2010/main" val="3805260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more than 1.5x increase in volume over the course of a week</a:t>
            </a:r>
            <a:endParaRPr lang="en-US" dirty="0"/>
          </a:p>
        </p:txBody>
      </p:sp>
      <p:sp>
        <p:nvSpPr>
          <p:cNvPr id="4" name="Slide Number Placeholder 3"/>
          <p:cNvSpPr>
            <a:spLocks noGrp="1"/>
          </p:cNvSpPr>
          <p:nvPr>
            <p:ph type="sldNum" sz="quarter" idx="10"/>
          </p:nvPr>
        </p:nvSpPr>
        <p:spPr/>
        <p:txBody>
          <a:bodyPr/>
          <a:lstStyle/>
          <a:p>
            <a:fld id="{ED02F26E-983E-4480-95DC-E32812A53BBD}" type="slidenum">
              <a:rPr lang="en-US" smtClean="0"/>
              <a:t>30</a:t>
            </a:fld>
            <a:endParaRPr lang="en-US"/>
          </a:p>
        </p:txBody>
      </p:sp>
    </p:spTree>
    <p:extLst>
      <p:ext uri="{BB962C8B-B14F-4D97-AF65-F5344CB8AC3E}">
        <p14:creationId xmlns:p14="http://schemas.microsoft.com/office/powerpoint/2010/main" val="1948966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Weightlifting is a weight class sport! Your athletes will not get bigger</a:t>
            </a:r>
            <a:r>
              <a:rPr lang="en-US" baseline="0" dirty="0"/>
              <a:t> unless they dramatically alter their nutrition habits as well.</a:t>
            </a:r>
            <a:endParaRPr lang="en-US" dirty="0"/>
          </a:p>
        </p:txBody>
      </p:sp>
      <p:sp>
        <p:nvSpPr>
          <p:cNvPr id="4" name="Slide Number Placeholder 3"/>
          <p:cNvSpPr>
            <a:spLocks noGrp="1"/>
          </p:cNvSpPr>
          <p:nvPr>
            <p:ph type="sldNum" sz="quarter" idx="10"/>
          </p:nvPr>
        </p:nvSpPr>
        <p:spPr/>
        <p:txBody>
          <a:bodyPr/>
          <a:lstStyle/>
          <a:p>
            <a:fld id="{ED02F26E-983E-4480-95DC-E32812A53BBD}" type="slidenum">
              <a:rPr lang="en-US" smtClean="0"/>
              <a:t>31</a:t>
            </a:fld>
            <a:endParaRPr lang="en-US"/>
          </a:p>
        </p:txBody>
      </p:sp>
    </p:spTree>
    <p:extLst>
      <p:ext uri="{BB962C8B-B14F-4D97-AF65-F5344CB8AC3E}">
        <p14:creationId xmlns:p14="http://schemas.microsoft.com/office/powerpoint/2010/main" val="294639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start getting these variables out of check</a:t>
            </a:r>
            <a:r>
              <a:rPr lang="en-US" baseline="0" dirty="0"/>
              <a:t>, injuries happen. Telling an athlete to start with 50 miles a week or with max sprint repeats is ludicrous. If you’re </a:t>
            </a:r>
            <a:r>
              <a:rPr lang="en-US" baseline="0" dirty="0" err="1"/>
              <a:t>gonna</a:t>
            </a:r>
            <a:r>
              <a:rPr lang="en-US" baseline="0" dirty="0"/>
              <a:t> be dumb </a:t>
            </a:r>
            <a:r>
              <a:rPr lang="en-US" baseline="0" dirty="0" err="1"/>
              <a:t>ya</a:t>
            </a:r>
            <a:r>
              <a:rPr lang="en-US" baseline="0" dirty="0"/>
              <a:t> </a:t>
            </a:r>
            <a:r>
              <a:rPr lang="en-US" baseline="0" dirty="0" err="1"/>
              <a:t>gotta</a:t>
            </a:r>
            <a:r>
              <a:rPr lang="en-US" baseline="0" dirty="0"/>
              <a:t> be tough</a:t>
            </a:r>
            <a:endParaRPr lang="en-US" dirty="0"/>
          </a:p>
        </p:txBody>
      </p:sp>
      <p:sp>
        <p:nvSpPr>
          <p:cNvPr id="4" name="Slide Number Placeholder 3"/>
          <p:cNvSpPr>
            <a:spLocks noGrp="1"/>
          </p:cNvSpPr>
          <p:nvPr>
            <p:ph type="sldNum" sz="quarter" idx="10"/>
          </p:nvPr>
        </p:nvSpPr>
        <p:spPr/>
        <p:txBody>
          <a:bodyPr/>
          <a:lstStyle/>
          <a:p>
            <a:fld id="{ED02F26E-983E-4480-95DC-E32812A53BBD}" type="slidenum">
              <a:rPr lang="en-US" smtClean="0"/>
              <a:t>4</a:t>
            </a:fld>
            <a:endParaRPr lang="en-US"/>
          </a:p>
        </p:txBody>
      </p:sp>
    </p:spTree>
    <p:extLst>
      <p:ext uri="{BB962C8B-B14F-4D97-AF65-F5344CB8AC3E}">
        <p14:creationId xmlns:p14="http://schemas.microsoft.com/office/powerpoint/2010/main" val="147094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 contact injury means you were not ready to do what you were trying to do. We also know that tissue healing is a finite process that we have little overall effect on. This lets us frame our return to sport criteria better and work on rehab more as “training.” The goal is to increase the volume in the case of distance and the intensity in the case of sprinting without causing injury.</a:t>
            </a:r>
          </a:p>
          <a:p>
            <a:endParaRPr lang="en-US" dirty="0"/>
          </a:p>
        </p:txBody>
      </p:sp>
      <p:sp>
        <p:nvSpPr>
          <p:cNvPr id="4" name="Slide Number Placeholder 3"/>
          <p:cNvSpPr>
            <a:spLocks noGrp="1"/>
          </p:cNvSpPr>
          <p:nvPr>
            <p:ph type="sldNum" sz="quarter" idx="10"/>
          </p:nvPr>
        </p:nvSpPr>
        <p:spPr/>
        <p:txBody>
          <a:bodyPr/>
          <a:lstStyle/>
          <a:p>
            <a:fld id="{ED02F26E-983E-4480-95DC-E32812A53BBD}" type="slidenum">
              <a:rPr lang="en-US" smtClean="0"/>
              <a:t>5</a:t>
            </a:fld>
            <a:endParaRPr lang="en-US"/>
          </a:p>
        </p:txBody>
      </p:sp>
    </p:spTree>
    <p:extLst>
      <p:ext uri="{BB962C8B-B14F-4D97-AF65-F5344CB8AC3E}">
        <p14:creationId xmlns:p14="http://schemas.microsoft.com/office/powerpoint/2010/main" val="328756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F26E-983E-4480-95DC-E32812A53BBD}" type="slidenum">
              <a:rPr lang="en-US" smtClean="0"/>
              <a:t>6</a:t>
            </a:fld>
            <a:endParaRPr lang="en-US"/>
          </a:p>
        </p:txBody>
      </p:sp>
    </p:spTree>
    <p:extLst>
      <p:ext uri="{BB962C8B-B14F-4D97-AF65-F5344CB8AC3E}">
        <p14:creationId xmlns:p14="http://schemas.microsoft.com/office/powerpoint/2010/main" val="150317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Homeopathic doses vs beating athletes in to the ground</a:t>
            </a:r>
          </a:p>
        </p:txBody>
      </p:sp>
      <p:sp>
        <p:nvSpPr>
          <p:cNvPr id="4" name="Slide Number Placeholder 3"/>
          <p:cNvSpPr>
            <a:spLocks noGrp="1"/>
          </p:cNvSpPr>
          <p:nvPr>
            <p:ph type="sldNum" sz="quarter" idx="10"/>
          </p:nvPr>
        </p:nvSpPr>
        <p:spPr/>
        <p:txBody>
          <a:bodyPr/>
          <a:lstStyle/>
          <a:p>
            <a:fld id="{ED02F26E-983E-4480-95DC-E32812A53BBD}" type="slidenum">
              <a:rPr lang="en-US" smtClean="0"/>
              <a:t>7</a:t>
            </a:fld>
            <a:endParaRPr lang="en-US"/>
          </a:p>
        </p:txBody>
      </p:sp>
    </p:spTree>
    <p:extLst>
      <p:ext uri="{BB962C8B-B14F-4D97-AF65-F5344CB8AC3E}">
        <p14:creationId xmlns:p14="http://schemas.microsoft.com/office/powerpoint/2010/main" val="157116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funny that we accept the consequences</a:t>
            </a:r>
            <a:r>
              <a:rPr lang="en-US" baseline="0" dirty="0"/>
              <a:t> of a night out on the town costing us the next day but are befuddled when we dramatically increase training intensity and get hurt</a:t>
            </a:r>
            <a:endParaRPr lang="en-US" dirty="0"/>
          </a:p>
        </p:txBody>
      </p:sp>
      <p:sp>
        <p:nvSpPr>
          <p:cNvPr id="4" name="Slide Number Placeholder 3"/>
          <p:cNvSpPr>
            <a:spLocks noGrp="1"/>
          </p:cNvSpPr>
          <p:nvPr>
            <p:ph type="sldNum" sz="quarter" idx="10"/>
          </p:nvPr>
        </p:nvSpPr>
        <p:spPr/>
        <p:txBody>
          <a:bodyPr/>
          <a:lstStyle/>
          <a:p>
            <a:fld id="{ED02F26E-983E-4480-95DC-E32812A53BBD}" type="slidenum">
              <a:rPr lang="en-US" smtClean="0"/>
              <a:t>9</a:t>
            </a:fld>
            <a:endParaRPr lang="en-US"/>
          </a:p>
        </p:txBody>
      </p:sp>
    </p:spTree>
    <p:extLst>
      <p:ext uri="{BB962C8B-B14F-4D97-AF65-F5344CB8AC3E}">
        <p14:creationId xmlns:p14="http://schemas.microsoft.com/office/powerpoint/2010/main" val="3106578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how overall</a:t>
            </a:r>
            <a:r>
              <a:rPr lang="en-US" baseline="0" dirty="0"/>
              <a:t> training load decreases as we age (often). Analogy to going from practicing twice a day to play recreationally once a week. If an athlete is going from 2 sessions/week to 5-6 that is a dramatic ramp up in intensity AND VOLUME</a:t>
            </a:r>
            <a:r>
              <a:rPr lang="en-US" baseline="0" dirty="0">
                <a:solidFill>
                  <a:srgbClr val="FF0000"/>
                </a:solidFill>
              </a:rPr>
              <a:t>, </a:t>
            </a:r>
            <a:r>
              <a:rPr lang="en-US" baseline="0" dirty="0"/>
              <a:t>not to mention if this includes the typical two a days we see at the start of a season in some sports</a:t>
            </a:r>
            <a:endParaRPr lang="en-US" dirty="0"/>
          </a:p>
        </p:txBody>
      </p:sp>
      <p:sp>
        <p:nvSpPr>
          <p:cNvPr id="4" name="Slide Number Placeholder 3"/>
          <p:cNvSpPr>
            <a:spLocks noGrp="1"/>
          </p:cNvSpPr>
          <p:nvPr>
            <p:ph type="sldNum" sz="quarter" idx="10"/>
          </p:nvPr>
        </p:nvSpPr>
        <p:spPr/>
        <p:txBody>
          <a:bodyPr/>
          <a:lstStyle/>
          <a:p>
            <a:fld id="{ED02F26E-983E-4480-95DC-E32812A53BBD}" type="slidenum">
              <a:rPr lang="en-US" smtClean="0"/>
              <a:t>12</a:t>
            </a:fld>
            <a:endParaRPr lang="en-US"/>
          </a:p>
        </p:txBody>
      </p:sp>
    </p:spTree>
    <p:extLst>
      <p:ext uri="{BB962C8B-B14F-4D97-AF65-F5344CB8AC3E}">
        <p14:creationId xmlns:p14="http://schemas.microsoft.com/office/powerpoint/2010/main" val="1312533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rest can be useful after an acute injury</a:t>
            </a:r>
          </a:p>
        </p:txBody>
      </p:sp>
      <p:sp>
        <p:nvSpPr>
          <p:cNvPr id="4" name="Slide Number Placeholder 3"/>
          <p:cNvSpPr>
            <a:spLocks noGrp="1"/>
          </p:cNvSpPr>
          <p:nvPr>
            <p:ph type="sldNum" sz="quarter" idx="10"/>
          </p:nvPr>
        </p:nvSpPr>
        <p:spPr/>
        <p:txBody>
          <a:bodyPr/>
          <a:lstStyle/>
          <a:p>
            <a:fld id="{ED02F26E-983E-4480-95DC-E32812A53BBD}" type="slidenum">
              <a:rPr lang="en-US" smtClean="0"/>
              <a:t>13</a:t>
            </a:fld>
            <a:endParaRPr lang="en-US"/>
          </a:p>
        </p:txBody>
      </p:sp>
    </p:spTree>
    <p:extLst>
      <p:ext uri="{BB962C8B-B14F-4D97-AF65-F5344CB8AC3E}">
        <p14:creationId xmlns:p14="http://schemas.microsoft.com/office/powerpoint/2010/main" val="2478443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predict when it may happen?</a:t>
            </a:r>
          </a:p>
        </p:txBody>
      </p:sp>
      <p:sp>
        <p:nvSpPr>
          <p:cNvPr id="4" name="Slide Number Placeholder 3"/>
          <p:cNvSpPr>
            <a:spLocks noGrp="1"/>
          </p:cNvSpPr>
          <p:nvPr>
            <p:ph type="sldNum" sz="quarter" idx="10"/>
          </p:nvPr>
        </p:nvSpPr>
        <p:spPr/>
        <p:txBody>
          <a:bodyPr/>
          <a:lstStyle/>
          <a:p>
            <a:fld id="{ED02F26E-983E-4480-95DC-E32812A53BBD}" type="slidenum">
              <a:rPr lang="en-US" smtClean="0"/>
              <a:t>15</a:t>
            </a:fld>
            <a:endParaRPr lang="en-US"/>
          </a:p>
        </p:txBody>
      </p:sp>
    </p:spTree>
    <p:extLst>
      <p:ext uri="{BB962C8B-B14F-4D97-AF65-F5344CB8AC3E}">
        <p14:creationId xmlns:p14="http://schemas.microsoft.com/office/powerpoint/2010/main" val="2956945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4/25/2017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emf"/><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97529" y="4745038"/>
            <a:ext cx="8791575" cy="1655762"/>
          </a:xfrm>
        </p:spPr>
        <p:txBody>
          <a:bodyPr/>
          <a:lstStyle/>
          <a:p>
            <a:r>
              <a:rPr lang="en-US" dirty="0"/>
              <a:t>Training, Straining, and Tendon Science</a:t>
            </a:r>
          </a:p>
          <a:p>
            <a:endParaRPr lang="en-US" dirty="0"/>
          </a:p>
          <a:p>
            <a:r>
              <a:rPr lang="en-US" dirty="0"/>
              <a:t>Jonathan </a:t>
            </a:r>
            <a:r>
              <a:rPr lang="en-US" dirty="0" err="1"/>
              <a:t>hodges</a:t>
            </a:r>
            <a:r>
              <a:rPr lang="en-US" dirty="0"/>
              <a:t>, </a:t>
            </a:r>
            <a:r>
              <a:rPr lang="en-US" dirty="0" err="1"/>
              <a:t>dpt</a:t>
            </a:r>
            <a:endParaRPr lang="en-US" dirty="0"/>
          </a:p>
        </p:txBody>
      </p:sp>
      <p:pic>
        <p:nvPicPr>
          <p:cNvPr id="4" name="Picture Placeholder 6" descr="unnamed.jpg"/>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1304" r="1928"/>
          <a:stretch/>
        </p:blipFill>
        <p:spPr>
          <a:xfrm>
            <a:off x="1997529" y="299016"/>
            <a:ext cx="7418614" cy="4276471"/>
          </a:xfrm>
        </p:spPr>
      </p:pic>
    </p:spTree>
    <p:extLst>
      <p:ext uri="{BB962C8B-B14F-4D97-AF65-F5344CB8AC3E}">
        <p14:creationId xmlns:p14="http://schemas.microsoft.com/office/powerpoint/2010/main" val="133139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Acute:Chronic</a:t>
            </a:r>
            <a:endParaRPr lang="en-US" dirty="0"/>
          </a:p>
        </p:txBody>
      </p:sp>
      <p:sp>
        <p:nvSpPr>
          <p:cNvPr id="3" name="Content Placeholder 2"/>
          <p:cNvSpPr>
            <a:spLocks noGrp="1"/>
          </p:cNvSpPr>
          <p:nvPr>
            <p:ph sz="half" idx="1"/>
          </p:nvPr>
        </p:nvSpPr>
        <p:spPr>
          <a:xfrm>
            <a:off x="2095500" y="1936752"/>
            <a:ext cx="8339667" cy="2190749"/>
          </a:xfrm>
        </p:spPr>
        <p:txBody>
          <a:bodyPr>
            <a:normAutofit fontScale="92500" lnSpcReduction="10000"/>
          </a:bodyPr>
          <a:lstStyle/>
          <a:p>
            <a:r>
              <a:rPr lang="en-US" dirty="0"/>
              <a:t>Case Study</a:t>
            </a:r>
          </a:p>
          <a:p>
            <a:r>
              <a:rPr lang="en-US" dirty="0"/>
              <a:t>Hamstring Strain</a:t>
            </a:r>
          </a:p>
          <a:p>
            <a:pPr lvl="1"/>
            <a:r>
              <a:rPr lang="en-US" dirty="0"/>
              <a:t>30 meters of sprints over 30 min workout (1.0m/min)</a:t>
            </a:r>
          </a:p>
          <a:p>
            <a:pPr lvl="1"/>
            <a:r>
              <a:rPr lang="en-US" dirty="0"/>
              <a:t>Week 2-3: 750 meters/30min (25m/min)</a:t>
            </a:r>
          </a:p>
          <a:p>
            <a:pPr lvl="1"/>
            <a:r>
              <a:rPr lang="en-US" dirty="0"/>
              <a:t>Re-Injured week 4</a:t>
            </a:r>
          </a:p>
          <a:p>
            <a:pPr lvl="1"/>
            <a:endParaRPr lang="en-US" dirty="0"/>
          </a:p>
        </p:txBody>
      </p:sp>
      <p:pic>
        <p:nvPicPr>
          <p:cNvPr id="5" name="Content Placeholder 4" descr="HamstringAcuteVChronic.tiff"/>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786" t="6743" r="-8025"/>
          <a:stretch/>
        </p:blipFill>
        <p:spPr>
          <a:xfrm>
            <a:off x="2497138" y="4275668"/>
            <a:ext cx="7599362" cy="2334683"/>
          </a:xfrm>
        </p:spPr>
      </p:pic>
    </p:spTree>
    <p:extLst>
      <p:ext uri="{BB962C8B-B14F-4D97-AF65-F5344CB8AC3E}">
        <p14:creationId xmlns:p14="http://schemas.microsoft.com/office/powerpoint/2010/main" val="1887458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 we establish Load </a:t>
            </a:r>
            <a:r>
              <a:rPr lang="en-US" dirty="0" err="1"/>
              <a:t>PArameters</a:t>
            </a:r>
            <a:r>
              <a:rPr lang="en-US" dirty="0"/>
              <a:t>?</a:t>
            </a:r>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p:txBody>
          <a:bodyPr/>
          <a:lstStyle/>
          <a:p>
            <a:r>
              <a:rPr lang="en-US" dirty="0"/>
              <a:t>* </a:t>
            </a:r>
            <a:r>
              <a:rPr lang="en-US" sz="2000" dirty="0"/>
              <a:t>External (Time)</a:t>
            </a:r>
          </a:p>
          <a:p>
            <a:r>
              <a:rPr lang="en-US" sz="2000" dirty="0"/>
              <a:t>* Internal (RPE)</a:t>
            </a:r>
          </a:p>
          <a:p>
            <a:r>
              <a:rPr lang="en-US" sz="2000" b="1" dirty="0"/>
              <a:t>* Time x RPE = AU (Arbitrary Units</a:t>
            </a:r>
            <a:r>
              <a:rPr lang="en-US" sz="2000" dirty="0"/>
              <a:t>)</a:t>
            </a:r>
          </a:p>
          <a:p>
            <a:r>
              <a:rPr lang="en-US" sz="2000" b="1" u="sng" dirty="0">
                <a:solidFill>
                  <a:srgbClr val="FF0000"/>
                </a:solidFill>
              </a:rPr>
              <a:t>Chronic Load is a ROLLING average of the previous 4 weeks. </a:t>
            </a:r>
          </a:p>
          <a:p>
            <a:r>
              <a:rPr lang="en-US" sz="2000" dirty="0"/>
              <a:t>Keep Acute load under 1.5 x Chronic Load</a:t>
            </a:r>
          </a:p>
        </p:txBody>
      </p:sp>
    </p:spTree>
    <p:extLst>
      <p:ext uri="{BB962C8B-B14F-4D97-AF65-F5344CB8AC3E}">
        <p14:creationId xmlns:p14="http://schemas.microsoft.com/office/powerpoint/2010/main" val="403366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Acute on Chronic Training Load</a:t>
            </a:r>
            <a:br>
              <a:rPr lang="en-US" dirty="0"/>
            </a:br>
            <a:r>
              <a:rPr lang="en-US" dirty="0"/>
              <a:t>(Reality)</a:t>
            </a:r>
          </a:p>
        </p:txBody>
      </p:sp>
      <p:sp>
        <p:nvSpPr>
          <p:cNvPr id="12" name="Freeform 11"/>
          <p:cNvSpPr/>
          <p:nvPr/>
        </p:nvSpPr>
        <p:spPr>
          <a:xfrm>
            <a:off x="2490485" y="2651968"/>
            <a:ext cx="7581418" cy="3375541"/>
          </a:xfrm>
          <a:custGeom>
            <a:avLst/>
            <a:gdLst>
              <a:gd name="connsiteX0" fmla="*/ 0 w 7581418"/>
              <a:gd name="connsiteY0" fmla="*/ 3123800 h 3375541"/>
              <a:gd name="connsiteX1" fmla="*/ 3240912 w 7581418"/>
              <a:gd name="connsiteY1" fmla="*/ 3112225 h 3375541"/>
              <a:gd name="connsiteX2" fmla="*/ 4132162 w 7581418"/>
              <a:gd name="connsiteY2" fmla="*/ 415324 h 3375541"/>
              <a:gd name="connsiteX3" fmla="*/ 7581418 w 7581418"/>
              <a:gd name="connsiteY3" fmla="*/ 10210 h 3375541"/>
              <a:gd name="connsiteX4" fmla="*/ 7581418 w 7581418"/>
              <a:gd name="connsiteY4" fmla="*/ 10210 h 3375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1418" h="3375541">
                <a:moveTo>
                  <a:pt x="0" y="3123800"/>
                </a:moveTo>
                <a:cubicBezTo>
                  <a:pt x="1276109" y="3343719"/>
                  <a:pt x="2552218" y="3563638"/>
                  <a:pt x="3240912" y="3112225"/>
                </a:cubicBezTo>
                <a:cubicBezTo>
                  <a:pt x="3929606" y="2660812"/>
                  <a:pt x="3408744" y="932326"/>
                  <a:pt x="4132162" y="415324"/>
                </a:cubicBezTo>
                <a:cubicBezTo>
                  <a:pt x="4855580" y="-101678"/>
                  <a:pt x="7581418" y="10210"/>
                  <a:pt x="7581418" y="10210"/>
                </a:cubicBezTo>
                <a:lnTo>
                  <a:pt x="7581418" y="10210"/>
                </a:lnTo>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438401" y="1504710"/>
            <a:ext cx="7535119" cy="4664597"/>
            <a:chOff x="914400" y="1504709"/>
            <a:chExt cx="7535119" cy="4664597"/>
          </a:xfrm>
        </p:grpSpPr>
        <p:cxnSp>
          <p:nvCxnSpPr>
            <p:cNvPr id="14" name="Straight Arrow Connector 13"/>
            <p:cNvCxnSpPr/>
            <p:nvPr/>
          </p:nvCxnSpPr>
          <p:spPr>
            <a:xfrm>
              <a:off x="914400" y="6169306"/>
              <a:ext cx="753511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914400" y="1504709"/>
              <a:ext cx="0" cy="46645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372055" y="6176986"/>
            <a:ext cx="4039565" cy="369332"/>
          </a:xfrm>
          <a:prstGeom prst="rect">
            <a:avLst/>
          </a:prstGeom>
          <a:noFill/>
        </p:spPr>
        <p:txBody>
          <a:bodyPr wrap="square" rtlCol="0">
            <a:spAutoFit/>
          </a:bodyPr>
          <a:lstStyle/>
          <a:p>
            <a:r>
              <a:rPr lang="en-US" dirty="0"/>
              <a:t>Time</a:t>
            </a:r>
          </a:p>
        </p:txBody>
      </p:sp>
      <p:sp>
        <p:nvSpPr>
          <p:cNvPr id="21" name="TextBox 20"/>
          <p:cNvSpPr txBox="1"/>
          <p:nvPr/>
        </p:nvSpPr>
        <p:spPr>
          <a:xfrm rot="16200000">
            <a:off x="441768" y="2351024"/>
            <a:ext cx="3391382" cy="369332"/>
          </a:xfrm>
          <a:prstGeom prst="rect">
            <a:avLst/>
          </a:prstGeom>
          <a:noFill/>
        </p:spPr>
        <p:txBody>
          <a:bodyPr wrap="square" rtlCol="0">
            <a:spAutoFit/>
          </a:bodyPr>
          <a:lstStyle/>
          <a:p>
            <a:r>
              <a:rPr lang="en-US" dirty="0"/>
              <a:t>Work Load</a:t>
            </a:r>
          </a:p>
        </p:txBody>
      </p:sp>
      <p:sp>
        <p:nvSpPr>
          <p:cNvPr id="22" name="TextBox 21"/>
          <p:cNvSpPr txBox="1"/>
          <p:nvPr/>
        </p:nvSpPr>
        <p:spPr>
          <a:xfrm>
            <a:off x="2577296" y="5011838"/>
            <a:ext cx="2794758" cy="646331"/>
          </a:xfrm>
          <a:prstGeom prst="rect">
            <a:avLst/>
          </a:prstGeom>
          <a:noFill/>
        </p:spPr>
        <p:txBody>
          <a:bodyPr wrap="square" rtlCol="0">
            <a:spAutoFit/>
          </a:bodyPr>
          <a:lstStyle/>
          <a:p>
            <a:r>
              <a:rPr lang="en-US" dirty="0"/>
              <a:t>Off Season</a:t>
            </a:r>
          </a:p>
          <a:p>
            <a:r>
              <a:rPr lang="en-US" dirty="0"/>
              <a:t>Rehab</a:t>
            </a:r>
          </a:p>
        </p:txBody>
      </p:sp>
      <p:sp>
        <p:nvSpPr>
          <p:cNvPr id="23" name="TextBox 22"/>
          <p:cNvSpPr txBox="1"/>
          <p:nvPr/>
        </p:nvSpPr>
        <p:spPr>
          <a:xfrm>
            <a:off x="7658582" y="1924084"/>
            <a:ext cx="2847372" cy="646331"/>
          </a:xfrm>
          <a:prstGeom prst="rect">
            <a:avLst/>
          </a:prstGeom>
          <a:noFill/>
        </p:spPr>
        <p:txBody>
          <a:bodyPr wrap="square" rtlCol="0">
            <a:spAutoFit/>
          </a:bodyPr>
          <a:lstStyle/>
          <a:p>
            <a:r>
              <a:rPr lang="en-US" dirty="0"/>
              <a:t>Preseason</a:t>
            </a:r>
          </a:p>
          <a:p>
            <a:r>
              <a:rPr lang="en-US" dirty="0"/>
              <a:t>Full Clearance</a:t>
            </a:r>
          </a:p>
        </p:txBody>
      </p:sp>
      <p:cxnSp>
        <p:nvCxnSpPr>
          <p:cNvPr id="25" name="Straight Arrow Connector 24"/>
          <p:cNvCxnSpPr/>
          <p:nvPr/>
        </p:nvCxnSpPr>
        <p:spPr>
          <a:xfrm flipH="1" flipV="1">
            <a:off x="6396943" y="4097439"/>
            <a:ext cx="763929" cy="416689"/>
          </a:xfrm>
          <a:prstGeom prst="straightConnector1">
            <a:avLst/>
          </a:prstGeom>
          <a:ln w="476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276618" y="4305783"/>
            <a:ext cx="1805650" cy="646331"/>
          </a:xfrm>
          <a:prstGeom prst="rect">
            <a:avLst/>
          </a:prstGeom>
          <a:noFill/>
        </p:spPr>
        <p:txBody>
          <a:bodyPr wrap="square" rtlCol="0">
            <a:spAutoFit/>
          </a:bodyPr>
          <a:lstStyle/>
          <a:p>
            <a:r>
              <a:rPr lang="en-US" dirty="0"/>
              <a:t>Start of Season</a:t>
            </a:r>
          </a:p>
          <a:p>
            <a:r>
              <a:rPr lang="en-US" dirty="0"/>
              <a:t>Return to Sport</a:t>
            </a:r>
          </a:p>
        </p:txBody>
      </p:sp>
    </p:spTree>
    <p:extLst>
      <p:ext uri="{BB962C8B-B14F-4D97-AF65-F5344CB8AC3E}">
        <p14:creationId xmlns:p14="http://schemas.microsoft.com/office/powerpoint/2010/main" val="618557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Acute on Chronic Training Load</a:t>
            </a:r>
            <a:br>
              <a:rPr lang="en-US" dirty="0"/>
            </a:br>
            <a:r>
              <a:rPr lang="en-US" dirty="0"/>
              <a:t>(Ideal)</a:t>
            </a:r>
          </a:p>
        </p:txBody>
      </p:sp>
      <p:grpSp>
        <p:nvGrpSpPr>
          <p:cNvPr id="3" name="Group 2"/>
          <p:cNvGrpSpPr/>
          <p:nvPr/>
        </p:nvGrpSpPr>
        <p:grpSpPr>
          <a:xfrm>
            <a:off x="2438401" y="1504710"/>
            <a:ext cx="7535119" cy="4664597"/>
            <a:chOff x="914400" y="1504709"/>
            <a:chExt cx="7535119" cy="4664597"/>
          </a:xfrm>
        </p:grpSpPr>
        <p:cxnSp>
          <p:nvCxnSpPr>
            <p:cNvPr id="14" name="Straight Arrow Connector 13"/>
            <p:cNvCxnSpPr/>
            <p:nvPr/>
          </p:nvCxnSpPr>
          <p:spPr>
            <a:xfrm>
              <a:off x="914400" y="6169306"/>
              <a:ext cx="753511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914400" y="1504709"/>
              <a:ext cx="0" cy="46645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372055" y="6176986"/>
            <a:ext cx="4039565" cy="369332"/>
          </a:xfrm>
          <a:prstGeom prst="rect">
            <a:avLst/>
          </a:prstGeom>
          <a:noFill/>
        </p:spPr>
        <p:txBody>
          <a:bodyPr wrap="square" rtlCol="0">
            <a:spAutoFit/>
          </a:bodyPr>
          <a:lstStyle/>
          <a:p>
            <a:r>
              <a:rPr lang="en-US" dirty="0"/>
              <a:t>Time</a:t>
            </a:r>
          </a:p>
        </p:txBody>
      </p:sp>
      <p:sp>
        <p:nvSpPr>
          <p:cNvPr id="21" name="TextBox 20"/>
          <p:cNvSpPr txBox="1"/>
          <p:nvPr/>
        </p:nvSpPr>
        <p:spPr>
          <a:xfrm rot="16200000">
            <a:off x="441768" y="2351024"/>
            <a:ext cx="3391382" cy="369332"/>
          </a:xfrm>
          <a:prstGeom prst="rect">
            <a:avLst/>
          </a:prstGeom>
          <a:noFill/>
        </p:spPr>
        <p:txBody>
          <a:bodyPr wrap="square" rtlCol="0">
            <a:spAutoFit/>
          </a:bodyPr>
          <a:lstStyle/>
          <a:p>
            <a:r>
              <a:rPr lang="en-US" dirty="0"/>
              <a:t>Work Load</a:t>
            </a:r>
          </a:p>
        </p:txBody>
      </p:sp>
      <p:sp>
        <p:nvSpPr>
          <p:cNvPr id="22" name="TextBox 21"/>
          <p:cNvSpPr txBox="1"/>
          <p:nvPr/>
        </p:nvSpPr>
        <p:spPr>
          <a:xfrm>
            <a:off x="2577296" y="5011838"/>
            <a:ext cx="2794758" cy="646331"/>
          </a:xfrm>
          <a:prstGeom prst="rect">
            <a:avLst/>
          </a:prstGeom>
          <a:noFill/>
        </p:spPr>
        <p:txBody>
          <a:bodyPr wrap="square" rtlCol="0">
            <a:spAutoFit/>
          </a:bodyPr>
          <a:lstStyle/>
          <a:p>
            <a:r>
              <a:rPr lang="en-US" dirty="0"/>
              <a:t>Off Season</a:t>
            </a:r>
          </a:p>
          <a:p>
            <a:r>
              <a:rPr lang="en-US" dirty="0"/>
              <a:t>Rehab</a:t>
            </a:r>
          </a:p>
        </p:txBody>
      </p:sp>
      <p:sp>
        <p:nvSpPr>
          <p:cNvPr id="23" name="TextBox 22"/>
          <p:cNvSpPr txBox="1"/>
          <p:nvPr/>
        </p:nvSpPr>
        <p:spPr>
          <a:xfrm>
            <a:off x="7658582" y="1924084"/>
            <a:ext cx="2847372" cy="646331"/>
          </a:xfrm>
          <a:prstGeom prst="rect">
            <a:avLst/>
          </a:prstGeom>
          <a:noFill/>
        </p:spPr>
        <p:txBody>
          <a:bodyPr wrap="square" rtlCol="0">
            <a:spAutoFit/>
          </a:bodyPr>
          <a:lstStyle/>
          <a:p>
            <a:r>
              <a:rPr lang="en-US" dirty="0"/>
              <a:t>Preseason</a:t>
            </a:r>
          </a:p>
          <a:p>
            <a:r>
              <a:rPr lang="en-US" dirty="0"/>
              <a:t>Full Clearance</a:t>
            </a:r>
          </a:p>
        </p:txBody>
      </p:sp>
      <p:cxnSp>
        <p:nvCxnSpPr>
          <p:cNvPr id="25" name="Straight Arrow Connector 24"/>
          <p:cNvCxnSpPr/>
          <p:nvPr/>
        </p:nvCxnSpPr>
        <p:spPr>
          <a:xfrm flipH="1" flipV="1">
            <a:off x="7913227" y="3768811"/>
            <a:ext cx="763929" cy="416689"/>
          </a:xfrm>
          <a:prstGeom prst="straightConnector1">
            <a:avLst/>
          </a:prstGeom>
          <a:ln w="476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276618" y="4305783"/>
            <a:ext cx="1805650" cy="646331"/>
          </a:xfrm>
          <a:prstGeom prst="rect">
            <a:avLst/>
          </a:prstGeom>
          <a:noFill/>
        </p:spPr>
        <p:txBody>
          <a:bodyPr wrap="square" rtlCol="0">
            <a:spAutoFit/>
          </a:bodyPr>
          <a:lstStyle/>
          <a:p>
            <a:r>
              <a:rPr lang="en-US" dirty="0"/>
              <a:t>Start of Season</a:t>
            </a:r>
          </a:p>
          <a:p>
            <a:r>
              <a:rPr lang="en-US" dirty="0"/>
              <a:t>Return to Sport</a:t>
            </a:r>
          </a:p>
        </p:txBody>
      </p:sp>
      <p:cxnSp>
        <p:nvCxnSpPr>
          <p:cNvPr id="7" name="Straight Arrow Connector 6"/>
          <p:cNvCxnSpPr/>
          <p:nvPr/>
        </p:nvCxnSpPr>
        <p:spPr>
          <a:xfrm flipV="1">
            <a:off x="2438400" y="2535690"/>
            <a:ext cx="7280476" cy="3633616"/>
          </a:xfrm>
          <a:prstGeom prst="straightConnector1">
            <a:avLst/>
          </a:prstGeom>
          <a:ln w="412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648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542" y="1461532"/>
            <a:ext cx="8229600" cy="1760639"/>
          </a:xfrm>
        </p:spPr>
        <p:txBody>
          <a:bodyPr>
            <a:normAutofit/>
          </a:bodyPr>
          <a:lstStyle/>
          <a:p>
            <a:pPr algn="ctr"/>
            <a:r>
              <a:rPr lang="en-US" dirty="0"/>
              <a:t>Acute Injuries</a:t>
            </a:r>
            <a:br>
              <a:rPr lang="en-US" dirty="0"/>
            </a:br>
            <a:r>
              <a:rPr lang="en-US" dirty="0"/>
              <a:t>(Strains)</a:t>
            </a:r>
          </a:p>
        </p:txBody>
      </p:sp>
      <p:sp>
        <p:nvSpPr>
          <p:cNvPr id="4" name="TextBox 3"/>
          <p:cNvSpPr txBox="1"/>
          <p:nvPr/>
        </p:nvSpPr>
        <p:spPr>
          <a:xfrm>
            <a:off x="2154621" y="3957146"/>
            <a:ext cx="7709338" cy="461665"/>
          </a:xfrm>
          <a:prstGeom prst="rect">
            <a:avLst/>
          </a:prstGeom>
          <a:noFill/>
        </p:spPr>
        <p:txBody>
          <a:bodyPr wrap="square" rtlCol="0" anchor="ctr" anchorCtr="1">
            <a:spAutoFit/>
          </a:bodyPr>
          <a:lstStyle/>
          <a:p>
            <a:r>
              <a:rPr lang="en-US" sz="2400" dirty="0"/>
              <a:t>Clear(</a:t>
            </a:r>
            <a:r>
              <a:rPr lang="en-US" sz="2400" dirty="0" err="1"/>
              <a:t>ish</a:t>
            </a:r>
            <a:r>
              <a:rPr lang="en-US" sz="2400" dirty="0"/>
              <a:t>) Diagnostic Criteria/Fuzzy Rehab and RTS</a:t>
            </a:r>
          </a:p>
        </p:txBody>
      </p:sp>
    </p:spTree>
    <p:extLst>
      <p:ext uri="{BB962C8B-B14F-4D97-AF65-F5344CB8AC3E}">
        <p14:creationId xmlns:p14="http://schemas.microsoft.com/office/powerpoint/2010/main" val="162963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Muscle Strain (MOI)</a:t>
            </a:r>
          </a:p>
        </p:txBody>
      </p:sp>
      <p:sp>
        <p:nvSpPr>
          <p:cNvPr id="4" name="Content Placeholder 3"/>
          <p:cNvSpPr>
            <a:spLocks noGrp="1"/>
          </p:cNvSpPr>
          <p:nvPr>
            <p:ph idx="1"/>
          </p:nvPr>
        </p:nvSpPr>
        <p:spPr>
          <a:xfrm>
            <a:off x="1981200" y="1646237"/>
            <a:ext cx="5079076" cy="4526280"/>
          </a:xfrm>
        </p:spPr>
        <p:txBody>
          <a:bodyPr/>
          <a:lstStyle/>
          <a:p>
            <a:pPr marL="0" indent="0">
              <a:buNone/>
            </a:pPr>
            <a:endParaRPr lang="en-US" dirty="0"/>
          </a:p>
          <a:p>
            <a:r>
              <a:rPr lang="en-US" dirty="0"/>
              <a:t>High Speed Running</a:t>
            </a:r>
          </a:p>
          <a:p>
            <a:pPr lvl="1"/>
            <a:r>
              <a:rPr lang="en-US" sz="2400" dirty="0"/>
              <a:t>Biceps </a:t>
            </a:r>
            <a:r>
              <a:rPr lang="en-US" sz="2400" dirty="0" err="1"/>
              <a:t>Femoris</a:t>
            </a:r>
            <a:r>
              <a:rPr lang="en-US" sz="2400" dirty="0"/>
              <a:t> (~80%)</a:t>
            </a:r>
          </a:p>
          <a:p>
            <a:endParaRPr lang="en-US" dirty="0"/>
          </a:p>
          <a:p>
            <a:endParaRPr lang="en-US" dirty="0"/>
          </a:p>
          <a:p>
            <a:r>
              <a:rPr lang="en-US" dirty="0"/>
              <a:t>Extensive lengthening</a:t>
            </a:r>
          </a:p>
          <a:p>
            <a:pPr lvl="1"/>
            <a:r>
              <a:rPr lang="en-US" sz="2400" dirty="0"/>
              <a:t>High Kicking, Sliding tackle, Split</a:t>
            </a:r>
          </a:p>
          <a:p>
            <a:pPr lvl="1"/>
            <a:r>
              <a:rPr lang="en-US" sz="2400" dirty="0" err="1"/>
              <a:t>Semimembranosis</a:t>
            </a:r>
            <a:r>
              <a:rPr lang="en-US" sz="2400" dirty="0"/>
              <a:t> </a:t>
            </a:r>
          </a:p>
          <a:p>
            <a:pPr lvl="1"/>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04908" y="2147080"/>
            <a:ext cx="4006735" cy="3005051"/>
          </a:xfrm>
          <a:prstGeom prst="rect">
            <a:avLst/>
          </a:prstGeom>
        </p:spPr>
      </p:pic>
    </p:spTree>
    <p:extLst>
      <p:ext uri="{BB962C8B-B14F-4D97-AF65-F5344CB8AC3E}">
        <p14:creationId xmlns:p14="http://schemas.microsoft.com/office/powerpoint/2010/main" val="79684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Elliot </a:t>
            </a:r>
            <a:r>
              <a:rPr lang="en-US" i="1" dirty="0"/>
              <a:t>et al </a:t>
            </a:r>
            <a:r>
              <a:rPr lang="en-US" dirty="0"/>
              <a:t>2011</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662" y="4358664"/>
            <a:ext cx="5746063" cy="249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02430" y="1665515"/>
            <a:ext cx="5736771" cy="461665"/>
          </a:xfrm>
          <a:prstGeom prst="rect">
            <a:avLst/>
          </a:prstGeom>
          <a:noFill/>
        </p:spPr>
        <p:txBody>
          <a:bodyPr wrap="square" rtlCol="0">
            <a:spAutoFit/>
          </a:bodyPr>
          <a:lstStyle/>
          <a:p>
            <a:pPr algn="ctr"/>
            <a:r>
              <a:rPr lang="en-US" sz="2400" b="1" dirty="0"/>
              <a:t>10 Year NFL Strain Injury Rate</a:t>
            </a:r>
          </a:p>
        </p:txBody>
      </p:sp>
      <p:sp>
        <p:nvSpPr>
          <p:cNvPr id="5" name="Flowchart: Process 4"/>
          <p:cNvSpPr/>
          <p:nvPr/>
        </p:nvSpPr>
        <p:spPr>
          <a:xfrm>
            <a:off x="1747157" y="4413180"/>
            <a:ext cx="1548493" cy="2444820"/>
          </a:xfrm>
          <a:prstGeom prst="flowChartProcess">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889" y="2305050"/>
            <a:ext cx="8452891" cy="195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2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Rate Limiting Factors </a:t>
            </a:r>
            <a:br>
              <a:rPr lang="en-US" dirty="0"/>
            </a:br>
            <a:r>
              <a:rPr lang="en-US" dirty="0"/>
              <a:t>(&gt; 4 weeks RTS)</a:t>
            </a:r>
          </a:p>
        </p:txBody>
      </p:sp>
      <p:sp>
        <p:nvSpPr>
          <p:cNvPr id="3" name="Content Placeholder 2"/>
          <p:cNvSpPr>
            <a:spLocks noGrp="1"/>
          </p:cNvSpPr>
          <p:nvPr>
            <p:ph idx="1"/>
          </p:nvPr>
        </p:nvSpPr>
        <p:spPr>
          <a:xfrm>
            <a:off x="695325" y="2249487"/>
            <a:ext cx="5084761" cy="3694113"/>
          </a:xfrm>
        </p:spPr>
        <p:txBody>
          <a:bodyPr>
            <a:normAutofit fontScale="70000" lnSpcReduction="20000"/>
          </a:bodyPr>
          <a:lstStyle/>
          <a:p>
            <a:r>
              <a:rPr lang="en-US" dirty="0"/>
              <a:t>VAS &gt;6</a:t>
            </a:r>
          </a:p>
          <a:p>
            <a:r>
              <a:rPr lang="en-US" dirty="0"/>
              <a:t>Pain with ADLs &gt;3 days</a:t>
            </a:r>
          </a:p>
          <a:p>
            <a:endParaRPr lang="en-US" dirty="0"/>
          </a:p>
          <a:p>
            <a:r>
              <a:rPr lang="en-US" dirty="0"/>
              <a:t>Pop felt at injury</a:t>
            </a:r>
          </a:p>
          <a:p>
            <a:r>
              <a:rPr lang="en-US" dirty="0"/>
              <a:t>Bruising</a:t>
            </a:r>
          </a:p>
          <a:p>
            <a:r>
              <a:rPr lang="en-US" dirty="0"/>
              <a:t>&gt;15 degrees ROM difference</a:t>
            </a:r>
          </a:p>
          <a:p>
            <a:r>
              <a:rPr lang="en-US" dirty="0"/>
              <a:t>Tender to palpation</a:t>
            </a:r>
          </a:p>
          <a:p>
            <a:r>
              <a:rPr lang="en-US" dirty="0"/>
              <a:t>Pain with isometric contraction</a:t>
            </a:r>
          </a:p>
          <a:p>
            <a:r>
              <a:rPr lang="en-US" dirty="0"/>
              <a:t>Pain with passive SLR</a:t>
            </a:r>
          </a:p>
          <a:p>
            <a:endParaRPr lang="en-US" dirty="0"/>
          </a:p>
        </p:txBody>
      </p:sp>
      <p:sp>
        <p:nvSpPr>
          <p:cNvPr id="4" name="Right Brace 3"/>
          <p:cNvSpPr/>
          <p:nvPr/>
        </p:nvSpPr>
        <p:spPr>
          <a:xfrm>
            <a:off x="3541986" y="2249487"/>
            <a:ext cx="488731" cy="1081197"/>
          </a:xfrm>
          <a:prstGeom prst="rightBrace">
            <a:avLst/>
          </a:prstGeom>
          <a:ln w="444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320408" y="2466919"/>
            <a:ext cx="2506718" cy="646331"/>
          </a:xfrm>
          <a:prstGeom prst="rect">
            <a:avLst/>
          </a:prstGeom>
          <a:noFill/>
        </p:spPr>
        <p:txBody>
          <a:bodyPr wrap="square" rtlCol="0">
            <a:spAutoFit/>
          </a:bodyPr>
          <a:lstStyle/>
          <a:p>
            <a:r>
              <a:rPr lang="en-US" dirty="0"/>
              <a:t>53% Sensitive</a:t>
            </a:r>
          </a:p>
          <a:p>
            <a:r>
              <a:rPr lang="en-US" dirty="0"/>
              <a:t>95% Specific</a:t>
            </a:r>
          </a:p>
        </p:txBody>
      </p:sp>
    </p:spTree>
    <p:extLst>
      <p:ext uri="{BB962C8B-B14F-4D97-AF65-F5344CB8AC3E}">
        <p14:creationId xmlns:p14="http://schemas.microsoft.com/office/powerpoint/2010/main" val="581376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Rehab</a:t>
            </a:r>
          </a:p>
        </p:txBody>
      </p:sp>
      <p:sp>
        <p:nvSpPr>
          <p:cNvPr id="4" name="Content Placeholder 3"/>
          <p:cNvSpPr>
            <a:spLocks noGrp="1"/>
          </p:cNvSpPr>
          <p:nvPr>
            <p:ph sz="half" idx="1"/>
          </p:nvPr>
        </p:nvSpPr>
        <p:spPr>
          <a:xfrm>
            <a:off x="1981200" y="3276600"/>
            <a:ext cx="7955280" cy="2895600"/>
          </a:xfrm>
        </p:spPr>
        <p:txBody>
          <a:bodyPr/>
          <a:lstStyle/>
          <a:p>
            <a:r>
              <a:rPr lang="en-US" dirty="0"/>
              <a:t>Concentric Contraction MVIC</a:t>
            </a:r>
          </a:p>
          <a:p>
            <a:pPr lvl="1"/>
            <a:r>
              <a:rPr lang="en-US" dirty="0"/>
              <a:t>Leg Curl			120.7% MH</a:t>
            </a:r>
          </a:p>
          <a:p>
            <a:pPr lvl="1"/>
            <a:r>
              <a:rPr lang="en-US" dirty="0"/>
              <a:t>SL Bridge			99.3% BF</a:t>
            </a:r>
          </a:p>
          <a:p>
            <a:pPr lvl="1"/>
            <a:r>
              <a:rPr lang="en-US" dirty="0"/>
              <a:t>Lunge				21.4% BF</a:t>
            </a:r>
          </a:p>
          <a:p>
            <a:pPr lvl="1"/>
            <a:r>
              <a:rPr lang="en-US" dirty="0"/>
              <a:t>Lunge			</a:t>
            </a:r>
            <a:r>
              <a:rPr lang="en-US"/>
              <a:t>	18.1% </a:t>
            </a:r>
            <a:r>
              <a:rPr lang="en-US" dirty="0"/>
              <a:t>MH</a:t>
            </a:r>
          </a:p>
        </p:txBody>
      </p:sp>
      <p:pic>
        <p:nvPicPr>
          <p:cNvPr id="6" name="Picture 5"/>
          <p:cNvPicPr>
            <a:picLocks noChangeAspect="1"/>
          </p:cNvPicPr>
          <p:nvPr/>
        </p:nvPicPr>
        <p:blipFill>
          <a:blip r:embed="rId3"/>
          <a:stretch>
            <a:fillRect/>
          </a:stretch>
        </p:blipFill>
        <p:spPr>
          <a:xfrm>
            <a:off x="2499360" y="1513759"/>
            <a:ext cx="7101840" cy="1654470"/>
          </a:xfrm>
          <a:prstGeom prst="rect">
            <a:avLst/>
          </a:prstGeom>
        </p:spPr>
      </p:pic>
    </p:spTree>
    <p:extLst>
      <p:ext uri="{BB962C8B-B14F-4D97-AF65-F5344CB8AC3E}">
        <p14:creationId xmlns:p14="http://schemas.microsoft.com/office/powerpoint/2010/main" val="1410565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Rehab</a:t>
            </a:r>
          </a:p>
        </p:txBody>
      </p:sp>
      <p:sp>
        <p:nvSpPr>
          <p:cNvPr id="4" name="Content Placeholder 3"/>
          <p:cNvSpPr>
            <a:spLocks noGrp="1"/>
          </p:cNvSpPr>
          <p:nvPr>
            <p:ph sz="half" idx="1"/>
          </p:nvPr>
        </p:nvSpPr>
        <p:spPr>
          <a:xfrm>
            <a:off x="1981200" y="3276600"/>
            <a:ext cx="7955280" cy="2895600"/>
          </a:xfrm>
        </p:spPr>
        <p:txBody>
          <a:bodyPr/>
          <a:lstStyle/>
          <a:p>
            <a:r>
              <a:rPr lang="en-US" dirty="0"/>
              <a:t>Eccentric Contraction MVIC</a:t>
            </a:r>
          </a:p>
          <a:p>
            <a:pPr lvl="1"/>
            <a:r>
              <a:rPr lang="en-US" dirty="0"/>
              <a:t>Nordic Hamstring 		101.8% MH</a:t>
            </a:r>
          </a:p>
          <a:p>
            <a:pPr lvl="1"/>
            <a:r>
              <a:rPr lang="en-US" dirty="0"/>
              <a:t>Nordic Hamstring		71.9% BF</a:t>
            </a:r>
          </a:p>
          <a:p>
            <a:pPr lvl="1"/>
            <a:r>
              <a:rPr lang="en-US" dirty="0"/>
              <a:t>Hip Hinge			10.7% BF</a:t>
            </a:r>
          </a:p>
          <a:p>
            <a:pPr lvl="1"/>
            <a:r>
              <a:rPr lang="en-US" dirty="0"/>
              <a:t>Hip Hinge			11.6% MH</a:t>
            </a:r>
          </a:p>
        </p:txBody>
      </p:sp>
      <p:pic>
        <p:nvPicPr>
          <p:cNvPr id="6" name="Picture 5"/>
          <p:cNvPicPr>
            <a:picLocks noChangeAspect="1"/>
          </p:cNvPicPr>
          <p:nvPr/>
        </p:nvPicPr>
        <p:blipFill>
          <a:blip r:embed="rId2"/>
          <a:stretch>
            <a:fillRect/>
          </a:stretch>
        </p:blipFill>
        <p:spPr>
          <a:xfrm>
            <a:off x="2499360" y="1513759"/>
            <a:ext cx="7101840" cy="1654470"/>
          </a:xfrm>
          <a:prstGeom prst="rect">
            <a:avLst/>
          </a:prstGeom>
        </p:spPr>
      </p:pic>
    </p:spTree>
    <p:extLst>
      <p:ext uri="{BB962C8B-B14F-4D97-AF65-F5344CB8AC3E}">
        <p14:creationId xmlns:p14="http://schemas.microsoft.com/office/powerpoint/2010/main" val="214554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p:txBody>
          <a:bodyPr/>
          <a:lstStyle/>
          <a:p>
            <a:r>
              <a:rPr lang="en-US" dirty="0"/>
              <a:t>Develop a fundamental understanding of </a:t>
            </a:r>
            <a:r>
              <a:rPr lang="en-US" dirty="0" err="1"/>
              <a:t>Acute:Chronic</a:t>
            </a:r>
            <a:r>
              <a:rPr lang="en-US" dirty="0"/>
              <a:t> Loading</a:t>
            </a:r>
          </a:p>
          <a:p>
            <a:r>
              <a:rPr lang="en-US" dirty="0"/>
              <a:t>Establish the science behind tendon strains vs tendinopathies and related interventions</a:t>
            </a:r>
          </a:p>
          <a:p>
            <a:r>
              <a:rPr lang="en-US" dirty="0"/>
              <a:t>Establish the best programming to reduce injury risk.</a:t>
            </a:r>
          </a:p>
        </p:txBody>
      </p:sp>
    </p:spTree>
    <p:extLst>
      <p:ext uri="{BB962C8B-B14F-4D97-AF65-F5344CB8AC3E}">
        <p14:creationId xmlns:p14="http://schemas.microsoft.com/office/powerpoint/2010/main" val="85422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Eccentrics as a Protective Effect</a:t>
            </a:r>
          </a:p>
        </p:txBody>
      </p:sp>
      <p:sp>
        <p:nvSpPr>
          <p:cNvPr id="3" name="Content Placeholder 2"/>
          <p:cNvSpPr>
            <a:spLocks noGrp="1"/>
          </p:cNvSpPr>
          <p:nvPr>
            <p:ph sz="half" idx="1"/>
          </p:nvPr>
        </p:nvSpPr>
        <p:spPr/>
        <p:txBody>
          <a:bodyPr>
            <a:normAutofit fontScale="70000" lnSpcReduction="20000"/>
          </a:bodyPr>
          <a:lstStyle/>
          <a:p>
            <a:r>
              <a:rPr lang="en-US" dirty="0"/>
              <a:t>Petersen </a:t>
            </a:r>
            <a:r>
              <a:rPr lang="en-US" i="1" dirty="0"/>
              <a:t>et al </a:t>
            </a:r>
            <a:r>
              <a:rPr lang="en-US" dirty="0"/>
              <a:t>2011</a:t>
            </a:r>
          </a:p>
          <a:p>
            <a:endParaRPr lang="en-US" dirty="0"/>
          </a:p>
          <a:p>
            <a:r>
              <a:rPr lang="en-US" dirty="0"/>
              <a:t>NNT for acute injury</a:t>
            </a:r>
          </a:p>
          <a:p>
            <a:pPr lvl="1"/>
            <a:r>
              <a:rPr lang="en-US" dirty="0"/>
              <a:t>13</a:t>
            </a:r>
          </a:p>
          <a:p>
            <a:endParaRPr lang="en-US" dirty="0"/>
          </a:p>
          <a:p>
            <a:r>
              <a:rPr lang="en-US" dirty="0"/>
              <a:t>NNT for new injury</a:t>
            </a:r>
          </a:p>
          <a:p>
            <a:pPr lvl="1"/>
            <a:r>
              <a:rPr lang="en-US" dirty="0"/>
              <a:t>25</a:t>
            </a:r>
          </a:p>
          <a:p>
            <a:endParaRPr lang="en-US" dirty="0"/>
          </a:p>
          <a:p>
            <a:r>
              <a:rPr lang="en-US" dirty="0"/>
              <a:t>NNT for recurrent injury</a:t>
            </a:r>
          </a:p>
          <a:p>
            <a:pPr lvl="1"/>
            <a:r>
              <a:rPr lang="en-US" dirty="0"/>
              <a:t>3</a:t>
            </a:r>
          </a:p>
        </p:txBody>
      </p:sp>
      <p:pic>
        <p:nvPicPr>
          <p:cNvPr id="5" name="Picture 4"/>
          <p:cNvPicPr>
            <a:picLocks noChangeAspect="1"/>
          </p:cNvPicPr>
          <p:nvPr/>
        </p:nvPicPr>
        <p:blipFill>
          <a:blip r:embed="rId3"/>
          <a:stretch>
            <a:fillRect/>
          </a:stretch>
        </p:blipFill>
        <p:spPr>
          <a:xfrm>
            <a:off x="6096001" y="2914366"/>
            <a:ext cx="4187089" cy="1989388"/>
          </a:xfrm>
          <a:prstGeom prst="rect">
            <a:avLst/>
          </a:prstGeom>
        </p:spPr>
      </p:pic>
      <p:sp>
        <p:nvSpPr>
          <p:cNvPr id="6" name="TextBox 5"/>
          <p:cNvSpPr txBox="1"/>
          <p:nvPr/>
        </p:nvSpPr>
        <p:spPr>
          <a:xfrm>
            <a:off x="6248401" y="2407920"/>
            <a:ext cx="4187089" cy="369332"/>
          </a:xfrm>
          <a:prstGeom prst="rect">
            <a:avLst/>
          </a:prstGeom>
          <a:noFill/>
        </p:spPr>
        <p:txBody>
          <a:bodyPr wrap="square" rtlCol="0">
            <a:spAutoFit/>
          </a:bodyPr>
          <a:lstStyle/>
          <a:p>
            <a:r>
              <a:rPr lang="en-US" dirty="0"/>
              <a:t>3.8 vs 13.1 per 100 player seasons</a:t>
            </a:r>
          </a:p>
        </p:txBody>
      </p:sp>
    </p:spTree>
    <p:extLst>
      <p:ext uri="{BB962C8B-B14F-4D97-AF65-F5344CB8AC3E}">
        <p14:creationId xmlns:p14="http://schemas.microsoft.com/office/powerpoint/2010/main" val="406880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70314" y="1461533"/>
            <a:ext cx="8229600" cy="1956581"/>
          </a:xfrm>
        </p:spPr>
        <p:txBody>
          <a:bodyPr>
            <a:normAutofit/>
          </a:bodyPr>
          <a:lstStyle/>
          <a:p>
            <a:pPr algn="ctr"/>
            <a:r>
              <a:rPr lang="en-US" dirty="0"/>
              <a:t>Chronic Injuries</a:t>
            </a:r>
            <a:br>
              <a:rPr lang="en-US" dirty="0"/>
            </a:br>
            <a:r>
              <a:rPr lang="en-US" dirty="0"/>
              <a:t>(Tendinopathy)</a:t>
            </a:r>
          </a:p>
        </p:txBody>
      </p:sp>
      <p:sp>
        <p:nvSpPr>
          <p:cNvPr id="3" name="TextBox 2"/>
          <p:cNvSpPr txBox="1"/>
          <p:nvPr/>
        </p:nvSpPr>
        <p:spPr>
          <a:xfrm>
            <a:off x="2154621" y="3957146"/>
            <a:ext cx="7709338" cy="461665"/>
          </a:xfrm>
          <a:prstGeom prst="rect">
            <a:avLst/>
          </a:prstGeom>
          <a:noFill/>
        </p:spPr>
        <p:txBody>
          <a:bodyPr wrap="square" rtlCol="0" anchor="ctr" anchorCtr="1">
            <a:spAutoFit/>
          </a:bodyPr>
          <a:lstStyle/>
          <a:p>
            <a:r>
              <a:rPr lang="en-US" sz="2400" dirty="0"/>
              <a:t>Fuzzy Diagnostic Criteria/Clear(</a:t>
            </a:r>
            <a:r>
              <a:rPr lang="en-US" sz="2400" dirty="0" err="1"/>
              <a:t>ish</a:t>
            </a:r>
            <a:r>
              <a:rPr lang="en-US" sz="2400" dirty="0"/>
              <a:t>) Rehab and RTS</a:t>
            </a:r>
          </a:p>
        </p:txBody>
      </p:sp>
    </p:spTree>
    <p:extLst>
      <p:ext uri="{BB962C8B-B14F-4D97-AF65-F5344CB8AC3E}">
        <p14:creationId xmlns:p14="http://schemas.microsoft.com/office/powerpoint/2010/main" val="93343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Tendinopathy</a:t>
            </a:r>
          </a:p>
        </p:txBody>
      </p:sp>
      <p:sp>
        <p:nvSpPr>
          <p:cNvPr id="3" name="Content Placeholder 2"/>
          <p:cNvSpPr>
            <a:spLocks noGrp="1"/>
          </p:cNvSpPr>
          <p:nvPr>
            <p:ph sz="half" idx="1"/>
          </p:nvPr>
        </p:nvSpPr>
        <p:spPr/>
        <p:txBody>
          <a:bodyPr/>
          <a:lstStyle/>
          <a:p>
            <a:r>
              <a:rPr lang="en-US" dirty="0"/>
              <a:t>Normal Tendon</a:t>
            </a:r>
          </a:p>
          <a:p>
            <a:pPr lvl="1"/>
            <a:r>
              <a:rPr lang="en-US" dirty="0"/>
              <a:t>Regular Collagen Fibers</a:t>
            </a:r>
          </a:p>
          <a:p>
            <a:pPr lvl="1"/>
            <a:endParaRPr lang="en-US" dirty="0"/>
          </a:p>
          <a:p>
            <a:pPr lvl="1"/>
            <a:r>
              <a:rPr lang="en-US" dirty="0"/>
              <a:t>Minimal Vascularity</a:t>
            </a:r>
          </a:p>
          <a:p>
            <a:pPr lvl="1"/>
            <a:endParaRPr lang="en-US" dirty="0"/>
          </a:p>
          <a:p>
            <a:pPr lvl="1"/>
            <a:r>
              <a:rPr lang="en-US" dirty="0"/>
              <a:t>Spindle Shaped Tenocytes</a:t>
            </a:r>
          </a:p>
          <a:p>
            <a:pPr lvl="1"/>
            <a:endParaRPr lang="en-US" dirty="0"/>
          </a:p>
        </p:txBody>
      </p:sp>
      <p:sp>
        <p:nvSpPr>
          <p:cNvPr id="4" name="Content Placeholder 3"/>
          <p:cNvSpPr>
            <a:spLocks noGrp="1"/>
          </p:cNvSpPr>
          <p:nvPr>
            <p:ph sz="half" idx="2"/>
          </p:nvPr>
        </p:nvSpPr>
        <p:spPr/>
        <p:txBody>
          <a:bodyPr/>
          <a:lstStyle/>
          <a:p>
            <a:r>
              <a:rPr lang="en-US" dirty="0" err="1"/>
              <a:t>Tendinopathic</a:t>
            </a:r>
            <a:endParaRPr lang="en-US" dirty="0"/>
          </a:p>
          <a:p>
            <a:pPr lvl="1"/>
            <a:r>
              <a:rPr lang="en-US" dirty="0"/>
              <a:t>Disorganized Collagen Fibers</a:t>
            </a:r>
          </a:p>
          <a:p>
            <a:pPr lvl="1"/>
            <a:endParaRPr lang="en-US" dirty="0"/>
          </a:p>
          <a:p>
            <a:pPr lvl="1"/>
            <a:r>
              <a:rPr lang="en-US" dirty="0"/>
              <a:t>      Vascularity and Nerves</a:t>
            </a:r>
          </a:p>
          <a:p>
            <a:pPr lvl="1"/>
            <a:endParaRPr lang="en-US" dirty="0"/>
          </a:p>
          <a:p>
            <a:pPr lvl="1"/>
            <a:r>
              <a:rPr lang="en-US" dirty="0"/>
              <a:t>Round Tenocytes</a:t>
            </a:r>
          </a:p>
        </p:txBody>
      </p:sp>
      <p:sp>
        <p:nvSpPr>
          <p:cNvPr id="5" name="Down Arrow 4"/>
          <p:cNvSpPr/>
          <p:nvPr/>
        </p:nvSpPr>
        <p:spPr>
          <a:xfrm rot="10800000">
            <a:off x="6900041" y="3326525"/>
            <a:ext cx="299545" cy="394138"/>
          </a:xfrm>
          <a:prstGeom prst="down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043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Tendinopathy</a:t>
            </a:r>
          </a:p>
        </p:txBody>
      </p:sp>
      <p:pic>
        <p:nvPicPr>
          <p:cNvPr id="1026" name="Picture 2" descr="An external file that holds a picture, illustration, etc.&#10;Object name is 11999_2008_286_Fig1_HT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267" y="1788229"/>
            <a:ext cx="8297333" cy="28176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69067" y="4797778"/>
            <a:ext cx="7992532" cy="369332"/>
          </a:xfrm>
          <a:prstGeom prst="rect">
            <a:avLst/>
          </a:prstGeom>
          <a:noFill/>
        </p:spPr>
        <p:txBody>
          <a:bodyPr wrap="square" rtlCol="0">
            <a:spAutoFit/>
          </a:bodyPr>
          <a:lstStyle/>
          <a:p>
            <a:r>
              <a:rPr lang="en-US" dirty="0"/>
              <a:t>Xu, Y </a:t>
            </a:r>
            <a:r>
              <a:rPr lang="en-US" i="1" dirty="0"/>
              <a:t>et al</a:t>
            </a:r>
            <a:r>
              <a:rPr lang="en-US" dirty="0"/>
              <a:t> “The Basic Science of Tendinopathy”</a:t>
            </a:r>
          </a:p>
        </p:txBody>
      </p:sp>
    </p:spTree>
    <p:extLst>
      <p:ext uri="{BB962C8B-B14F-4D97-AF65-F5344CB8AC3E}">
        <p14:creationId xmlns:p14="http://schemas.microsoft.com/office/powerpoint/2010/main" val="81038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Tendinopathy</a:t>
            </a:r>
          </a:p>
        </p:txBody>
      </p:sp>
      <p:sp>
        <p:nvSpPr>
          <p:cNvPr id="3" name="Content Placeholder 2"/>
          <p:cNvSpPr>
            <a:spLocks noGrp="1"/>
          </p:cNvSpPr>
          <p:nvPr>
            <p:ph idx="1"/>
          </p:nvPr>
        </p:nvSpPr>
        <p:spPr/>
        <p:txBody>
          <a:bodyPr>
            <a:normAutofit fontScale="92500" lnSpcReduction="20000"/>
          </a:bodyPr>
          <a:lstStyle/>
          <a:p>
            <a:r>
              <a:rPr lang="en-US" dirty="0"/>
              <a:t>Cyclic loading </a:t>
            </a:r>
          </a:p>
          <a:p>
            <a:pPr lvl="1"/>
            <a:r>
              <a:rPr lang="en-US" dirty="0"/>
              <a:t>Running</a:t>
            </a:r>
          </a:p>
          <a:p>
            <a:pPr lvl="1"/>
            <a:r>
              <a:rPr lang="en-US" dirty="0"/>
              <a:t>Jumping</a:t>
            </a:r>
          </a:p>
          <a:p>
            <a:pPr lvl="1"/>
            <a:r>
              <a:rPr lang="en-US" dirty="0"/>
              <a:t>Too many </a:t>
            </a:r>
            <a:r>
              <a:rPr lang="en-US" dirty="0" err="1"/>
              <a:t>MetCons</a:t>
            </a:r>
            <a:r>
              <a:rPr lang="en-US" dirty="0"/>
              <a:t>?</a:t>
            </a:r>
          </a:p>
          <a:p>
            <a:endParaRPr lang="en-US" dirty="0"/>
          </a:p>
          <a:p>
            <a:r>
              <a:rPr lang="en-US" dirty="0"/>
              <a:t>Endurance athletes</a:t>
            </a:r>
          </a:p>
          <a:p>
            <a:endParaRPr lang="en-US" dirty="0"/>
          </a:p>
          <a:p>
            <a:r>
              <a:rPr lang="en-US" dirty="0"/>
              <a:t>Dramatic increase in volume</a:t>
            </a:r>
          </a:p>
        </p:txBody>
      </p:sp>
    </p:spTree>
    <p:extLst>
      <p:ext uri="{BB962C8B-B14F-4D97-AF65-F5344CB8AC3E}">
        <p14:creationId xmlns:p14="http://schemas.microsoft.com/office/powerpoint/2010/main" val="3771947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Tendinopathy</a:t>
            </a:r>
          </a:p>
        </p:txBody>
      </p:sp>
      <p:sp>
        <p:nvSpPr>
          <p:cNvPr id="3" name="Content Placeholder 2"/>
          <p:cNvSpPr>
            <a:spLocks noGrp="1"/>
          </p:cNvSpPr>
          <p:nvPr>
            <p:ph idx="1"/>
          </p:nvPr>
        </p:nvSpPr>
        <p:spPr/>
        <p:txBody>
          <a:bodyPr>
            <a:normAutofit fontScale="62500" lnSpcReduction="20000"/>
          </a:bodyPr>
          <a:lstStyle/>
          <a:p>
            <a:r>
              <a:rPr lang="en-US" sz="3100" dirty="0"/>
              <a:t>Cyclic loading causes </a:t>
            </a:r>
            <a:r>
              <a:rPr lang="en-US" sz="3100" dirty="0" err="1"/>
              <a:t>tendinopathic</a:t>
            </a:r>
            <a:r>
              <a:rPr lang="en-US" sz="3100" dirty="0"/>
              <a:t> changes!</a:t>
            </a:r>
          </a:p>
          <a:p>
            <a:pPr lvl="1"/>
            <a:r>
              <a:rPr lang="en-US" sz="3100" dirty="0"/>
              <a:t>Increased </a:t>
            </a:r>
            <a:r>
              <a:rPr lang="en-US" sz="3100" dirty="0" err="1"/>
              <a:t>angiogenic</a:t>
            </a:r>
            <a:r>
              <a:rPr lang="en-US" sz="3100" dirty="0"/>
              <a:t> factors (VEGF)</a:t>
            </a:r>
          </a:p>
          <a:p>
            <a:pPr lvl="1"/>
            <a:r>
              <a:rPr lang="en-US" sz="3100" dirty="0"/>
              <a:t>Increased matrix degradation (MMP family)</a:t>
            </a:r>
          </a:p>
          <a:p>
            <a:pPr lvl="1"/>
            <a:r>
              <a:rPr lang="en-US" sz="3100" dirty="0"/>
              <a:t>Increased inflammation (IL-6, COX-2)</a:t>
            </a:r>
          </a:p>
          <a:p>
            <a:pPr lvl="1"/>
            <a:r>
              <a:rPr lang="en-US" sz="3100" dirty="0"/>
              <a:t>Increased cell rounding</a:t>
            </a:r>
          </a:p>
          <a:p>
            <a:pPr marL="411480" lvl="1" indent="0">
              <a:buNone/>
            </a:pPr>
            <a:endParaRPr lang="en-US" dirty="0"/>
          </a:p>
          <a:p>
            <a:pPr marL="411480" lvl="1" indent="0">
              <a:buNone/>
            </a:pPr>
            <a:r>
              <a:rPr lang="en-US" sz="3600" b="1" dirty="0"/>
              <a:t>Changes do not occur in entire Tendon!!</a:t>
            </a:r>
          </a:p>
          <a:p>
            <a:pPr marL="411480" lvl="1" indent="0">
              <a:buNone/>
            </a:pPr>
            <a:endParaRPr lang="en-US" sz="3600" b="1" dirty="0"/>
          </a:p>
          <a:p>
            <a:pPr marL="411480" lvl="1" indent="0">
              <a:buNone/>
            </a:pPr>
            <a:r>
              <a:rPr lang="en-US" sz="3600" b="1" dirty="0"/>
              <a:t>Not Necessarily Symptomatic</a:t>
            </a:r>
          </a:p>
          <a:p>
            <a:pPr lvl="1"/>
            <a:endParaRPr lang="en-US" dirty="0"/>
          </a:p>
          <a:p>
            <a:pPr lvl="1"/>
            <a:endParaRPr lang="en-US" dirty="0"/>
          </a:p>
        </p:txBody>
      </p:sp>
    </p:spTree>
    <p:extLst>
      <p:ext uri="{BB962C8B-B14F-4D97-AF65-F5344CB8AC3E}">
        <p14:creationId xmlns:p14="http://schemas.microsoft.com/office/powerpoint/2010/main" val="1392690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ernate Process 2"/>
          <p:cNvSpPr/>
          <p:nvPr/>
        </p:nvSpPr>
        <p:spPr>
          <a:xfrm>
            <a:off x="4724400" y="1946323"/>
            <a:ext cx="2346960" cy="579120"/>
          </a:xfrm>
          <a:prstGeom prst="flowChartAlternateProcess">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lternate Process 3"/>
          <p:cNvSpPr/>
          <p:nvPr/>
        </p:nvSpPr>
        <p:spPr>
          <a:xfrm>
            <a:off x="3870960" y="4589553"/>
            <a:ext cx="4450080" cy="579120"/>
          </a:xfrm>
          <a:prstGeom prst="flowChartAlternateProcess">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lternate Process 4"/>
          <p:cNvSpPr/>
          <p:nvPr/>
        </p:nvSpPr>
        <p:spPr>
          <a:xfrm>
            <a:off x="3093720" y="5718778"/>
            <a:ext cx="6294120" cy="579120"/>
          </a:xfrm>
          <a:prstGeom prst="flowChartAlternateProcess">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589850" y="2602199"/>
            <a:ext cx="914400" cy="1874520"/>
          </a:xfrm>
          <a:prstGeom prst="downArrow">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0800000">
            <a:off x="6018904" y="2597919"/>
            <a:ext cx="914400" cy="1874520"/>
          </a:xfrm>
          <a:prstGeom prst="down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69179" y="2020441"/>
            <a:ext cx="3886200" cy="430887"/>
          </a:xfrm>
          <a:prstGeom prst="rect">
            <a:avLst/>
          </a:prstGeom>
          <a:noFill/>
        </p:spPr>
        <p:txBody>
          <a:bodyPr wrap="square" rtlCol="0">
            <a:spAutoFit/>
          </a:bodyPr>
          <a:lstStyle/>
          <a:p>
            <a:r>
              <a:rPr lang="en-US" sz="2200" dirty="0"/>
              <a:t>Normal Tendon</a:t>
            </a:r>
          </a:p>
        </p:txBody>
      </p:sp>
      <p:sp>
        <p:nvSpPr>
          <p:cNvPr id="9" name="Down Arrow 8"/>
          <p:cNvSpPr/>
          <p:nvPr/>
        </p:nvSpPr>
        <p:spPr>
          <a:xfrm rot="10800000">
            <a:off x="6614160" y="5281507"/>
            <a:ext cx="914400" cy="324436"/>
          </a:xfrm>
          <a:prstGeom prst="down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724400" y="5281507"/>
            <a:ext cx="914400" cy="363155"/>
          </a:xfrm>
          <a:prstGeom prst="downArrow">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03420" y="4717421"/>
            <a:ext cx="3185160" cy="369332"/>
          </a:xfrm>
          <a:prstGeom prst="rect">
            <a:avLst/>
          </a:prstGeom>
          <a:noFill/>
        </p:spPr>
        <p:txBody>
          <a:bodyPr wrap="square" rtlCol="0">
            <a:spAutoFit/>
          </a:bodyPr>
          <a:lstStyle/>
          <a:p>
            <a:r>
              <a:rPr lang="en-US"/>
              <a:t>Degenerative Tendinopathy</a:t>
            </a:r>
          </a:p>
        </p:txBody>
      </p:sp>
      <p:sp>
        <p:nvSpPr>
          <p:cNvPr id="12" name="TextBox 11"/>
          <p:cNvSpPr txBox="1"/>
          <p:nvPr/>
        </p:nvSpPr>
        <p:spPr>
          <a:xfrm>
            <a:off x="3870960" y="5823672"/>
            <a:ext cx="5608320" cy="369332"/>
          </a:xfrm>
          <a:prstGeom prst="rect">
            <a:avLst/>
          </a:prstGeom>
          <a:noFill/>
        </p:spPr>
        <p:txBody>
          <a:bodyPr wrap="square" rtlCol="0">
            <a:spAutoFit/>
          </a:bodyPr>
          <a:lstStyle/>
          <a:p>
            <a:r>
              <a:rPr lang="en-US" dirty="0"/>
              <a:t>Reactive on Degenerative Tendinopathy</a:t>
            </a:r>
          </a:p>
        </p:txBody>
      </p:sp>
      <p:sp>
        <p:nvSpPr>
          <p:cNvPr id="13" name="Oval 12"/>
          <p:cNvSpPr/>
          <p:nvPr/>
        </p:nvSpPr>
        <p:spPr>
          <a:xfrm>
            <a:off x="8259285" y="1964282"/>
            <a:ext cx="2255520" cy="5050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755379" y="2070350"/>
            <a:ext cx="1630680" cy="369332"/>
          </a:xfrm>
          <a:prstGeom prst="rect">
            <a:avLst/>
          </a:prstGeom>
          <a:noFill/>
        </p:spPr>
        <p:txBody>
          <a:bodyPr wrap="square" rtlCol="0">
            <a:spAutoFit/>
          </a:bodyPr>
          <a:lstStyle/>
          <a:p>
            <a:r>
              <a:rPr lang="en-US" dirty="0">
                <a:solidFill>
                  <a:schemeClr val="bg1"/>
                </a:solidFill>
              </a:rPr>
              <a:t>Adaptation</a:t>
            </a:r>
          </a:p>
        </p:txBody>
      </p:sp>
      <p:sp>
        <p:nvSpPr>
          <p:cNvPr id="15" name="Curved Left Arrow 14"/>
          <p:cNvSpPr/>
          <p:nvPr/>
        </p:nvSpPr>
        <p:spPr>
          <a:xfrm rot="5400000">
            <a:off x="7955996" y="1402796"/>
            <a:ext cx="489060" cy="28318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Left Arrow 15"/>
          <p:cNvSpPr/>
          <p:nvPr/>
        </p:nvSpPr>
        <p:spPr>
          <a:xfrm rot="16200000">
            <a:off x="8040339" y="183557"/>
            <a:ext cx="500604" cy="292592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7573485" y="2878574"/>
            <a:ext cx="1813560" cy="369332"/>
          </a:xfrm>
          <a:prstGeom prst="rect">
            <a:avLst/>
          </a:prstGeom>
          <a:noFill/>
        </p:spPr>
        <p:txBody>
          <a:bodyPr wrap="square" rtlCol="0">
            <a:spAutoFit/>
          </a:bodyPr>
          <a:lstStyle/>
          <a:p>
            <a:r>
              <a:rPr lang="en-US"/>
              <a:t>Strengthen</a:t>
            </a:r>
          </a:p>
        </p:txBody>
      </p:sp>
      <p:sp>
        <p:nvSpPr>
          <p:cNvPr id="18" name="TextBox 17"/>
          <p:cNvSpPr txBox="1"/>
          <p:nvPr/>
        </p:nvSpPr>
        <p:spPr>
          <a:xfrm>
            <a:off x="7307578" y="1260289"/>
            <a:ext cx="2087880" cy="369332"/>
          </a:xfrm>
          <a:prstGeom prst="rect">
            <a:avLst/>
          </a:prstGeom>
          <a:noFill/>
        </p:spPr>
        <p:txBody>
          <a:bodyPr wrap="square" rtlCol="0">
            <a:spAutoFit/>
          </a:bodyPr>
          <a:lstStyle/>
          <a:p>
            <a:r>
              <a:rPr lang="en-US" dirty="0"/>
              <a:t>Optimized Load</a:t>
            </a:r>
          </a:p>
        </p:txBody>
      </p:sp>
      <p:sp>
        <p:nvSpPr>
          <p:cNvPr id="19" name="Oval 18"/>
          <p:cNvSpPr/>
          <p:nvPr/>
        </p:nvSpPr>
        <p:spPr>
          <a:xfrm>
            <a:off x="4369867" y="3613345"/>
            <a:ext cx="3000690" cy="562094"/>
          </a:xfrm>
          <a:prstGeom prst="ellipse">
            <a:avLst/>
          </a:prstGeom>
          <a:solidFill>
            <a:schemeClr val="tx1">
              <a:lumMod val="85000"/>
              <a:alpha val="40000"/>
            </a:schemeClr>
          </a:solidFill>
          <a:ln>
            <a:solidFill>
              <a:schemeClr val="tx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578623" y="3689360"/>
            <a:ext cx="2583178" cy="369332"/>
          </a:xfrm>
          <a:prstGeom prst="rect">
            <a:avLst/>
          </a:prstGeom>
          <a:noFill/>
        </p:spPr>
        <p:txBody>
          <a:bodyPr wrap="square" rtlCol="0">
            <a:spAutoFit/>
          </a:bodyPr>
          <a:lstStyle/>
          <a:p>
            <a:r>
              <a:rPr lang="en-US"/>
              <a:t>Reactive Tendinopathy</a:t>
            </a:r>
          </a:p>
        </p:txBody>
      </p:sp>
      <p:sp>
        <p:nvSpPr>
          <p:cNvPr id="21" name="TextBox 20"/>
          <p:cNvSpPr txBox="1"/>
          <p:nvPr/>
        </p:nvSpPr>
        <p:spPr>
          <a:xfrm>
            <a:off x="4480560" y="2767977"/>
            <a:ext cx="1500345" cy="646331"/>
          </a:xfrm>
          <a:prstGeom prst="rect">
            <a:avLst/>
          </a:prstGeom>
          <a:noFill/>
        </p:spPr>
        <p:txBody>
          <a:bodyPr wrap="square" rtlCol="0">
            <a:spAutoFit/>
          </a:bodyPr>
          <a:lstStyle/>
          <a:p>
            <a:r>
              <a:rPr lang="en-US" dirty="0"/>
              <a:t>Excessive </a:t>
            </a:r>
          </a:p>
          <a:p>
            <a:r>
              <a:rPr lang="en-US" dirty="0"/>
              <a:t>Load</a:t>
            </a:r>
          </a:p>
        </p:txBody>
      </p:sp>
      <p:sp>
        <p:nvSpPr>
          <p:cNvPr id="22" name="TextBox 21"/>
          <p:cNvSpPr txBox="1"/>
          <p:nvPr/>
        </p:nvSpPr>
        <p:spPr>
          <a:xfrm>
            <a:off x="5897880" y="2799010"/>
            <a:ext cx="1676400" cy="369332"/>
          </a:xfrm>
          <a:prstGeom prst="rect">
            <a:avLst/>
          </a:prstGeom>
          <a:noFill/>
        </p:spPr>
        <p:txBody>
          <a:bodyPr wrap="square" rtlCol="0">
            <a:spAutoFit/>
          </a:bodyPr>
          <a:lstStyle/>
          <a:p>
            <a:r>
              <a:rPr lang="en-US"/>
              <a:t>Modified Load</a:t>
            </a:r>
          </a:p>
        </p:txBody>
      </p:sp>
      <p:sp>
        <p:nvSpPr>
          <p:cNvPr id="23" name="Oval 22"/>
          <p:cNvSpPr/>
          <p:nvPr/>
        </p:nvSpPr>
        <p:spPr>
          <a:xfrm>
            <a:off x="4069080" y="472515"/>
            <a:ext cx="3619500" cy="78777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225597" y="594079"/>
            <a:ext cx="3289230" cy="646331"/>
          </a:xfrm>
          <a:prstGeom prst="rect">
            <a:avLst/>
          </a:prstGeom>
          <a:noFill/>
        </p:spPr>
        <p:txBody>
          <a:bodyPr wrap="square" rtlCol="0">
            <a:spAutoFit/>
          </a:bodyPr>
          <a:lstStyle/>
          <a:p>
            <a:pPr algn="ctr"/>
            <a:r>
              <a:rPr lang="en-US" dirty="0"/>
              <a:t>Mechanically </a:t>
            </a:r>
            <a:r>
              <a:rPr lang="en-US"/>
              <a:t>Compromised Tendon</a:t>
            </a:r>
          </a:p>
        </p:txBody>
      </p:sp>
      <p:sp>
        <p:nvSpPr>
          <p:cNvPr id="25" name="Curved Right Arrow 24"/>
          <p:cNvSpPr/>
          <p:nvPr/>
        </p:nvSpPr>
        <p:spPr>
          <a:xfrm>
            <a:off x="2862991" y="713155"/>
            <a:ext cx="1177492" cy="3512263"/>
          </a:xfrm>
          <a:prstGeom prst="curved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wn Arrow 25"/>
          <p:cNvSpPr/>
          <p:nvPr/>
        </p:nvSpPr>
        <p:spPr>
          <a:xfrm rot="10800000">
            <a:off x="5821680" y="1411133"/>
            <a:ext cx="914400" cy="324436"/>
          </a:xfrm>
          <a:prstGeom prst="down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4667330" y="1411134"/>
            <a:ext cx="914400" cy="363155"/>
          </a:xfrm>
          <a:prstGeom prst="downArrow">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758518" y="1444955"/>
            <a:ext cx="1435170" cy="369332"/>
          </a:xfrm>
          <a:prstGeom prst="rect">
            <a:avLst/>
          </a:prstGeom>
          <a:noFill/>
        </p:spPr>
        <p:txBody>
          <a:bodyPr wrap="square" rtlCol="0">
            <a:spAutoFit/>
          </a:bodyPr>
          <a:lstStyle/>
          <a:p>
            <a:r>
              <a:rPr lang="en-US"/>
              <a:t>Unloaded</a:t>
            </a:r>
          </a:p>
        </p:txBody>
      </p:sp>
      <p:sp>
        <p:nvSpPr>
          <p:cNvPr id="30" name="TextBox 29"/>
          <p:cNvSpPr txBox="1"/>
          <p:nvPr/>
        </p:nvSpPr>
        <p:spPr>
          <a:xfrm>
            <a:off x="4526016" y="1254122"/>
            <a:ext cx="1501017" cy="646331"/>
          </a:xfrm>
          <a:prstGeom prst="rect">
            <a:avLst/>
          </a:prstGeom>
          <a:noFill/>
        </p:spPr>
        <p:txBody>
          <a:bodyPr wrap="square" rtlCol="0">
            <a:spAutoFit/>
          </a:bodyPr>
          <a:lstStyle/>
          <a:p>
            <a:r>
              <a:rPr lang="en-US"/>
              <a:t>Optimized Load</a:t>
            </a:r>
          </a:p>
        </p:txBody>
      </p:sp>
      <p:sp>
        <p:nvSpPr>
          <p:cNvPr id="31" name="TextBox 30"/>
          <p:cNvSpPr txBox="1"/>
          <p:nvPr/>
        </p:nvSpPr>
        <p:spPr>
          <a:xfrm>
            <a:off x="2133349" y="2146120"/>
            <a:ext cx="2061517" cy="646331"/>
          </a:xfrm>
          <a:prstGeom prst="rect">
            <a:avLst/>
          </a:prstGeom>
          <a:noFill/>
        </p:spPr>
        <p:txBody>
          <a:bodyPr wrap="square" rtlCol="0">
            <a:spAutoFit/>
          </a:bodyPr>
          <a:lstStyle/>
          <a:p>
            <a:r>
              <a:rPr lang="en-US" dirty="0"/>
              <a:t>Excessive Load</a:t>
            </a:r>
          </a:p>
          <a:p>
            <a:r>
              <a:rPr lang="en-US" dirty="0"/>
              <a:t>Individual Factors</a:t>
            </a:r>
          </a:p>
        </p:txBody>
      </p:sp>
    </p:spTree>
    <p:extLst>
      <p:ext uri="{BB962C8B-B14F-4D97-AF65-F5344CB8AC3E}">
        <p14:creationId xmlns:p14="http://schemas.microsoft.com/office/powerpoint/2010/main" val="1101514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a:t> Absolute Rest?</a:t>
            </a:r>
          </a:p>
        </p:txBody>
      </p:sp>
      <p:sp>
        <p:nvSpPr>
          <p:cNvPr id="3" name="Content Placeholder 2"/>
          <p:cNvSpPr>
            <a:spLocks noGrp="1"/>
          </p:cNvSpPr>
          <p:nvPr>
            <p:ph idx="1"/>
          </p:nvPr>
        </p:nvSpPr>
        <p:spPr/>
        <p:txBody>
          <a:bodyPr>
            <a:normAutofit fontScale="92500" lnSpcReduction="10000"/>
          </a:bodyPr>
          <a:lstStyle/>
          <a:p>
            <a:r>
              <a:rPr lang="en-US" dirty="0"/>
              <a:t>Causes tendon degradation</a:t>
            </a:r>
          </a:p>
          <a:p>
            <a:endParaRPr lang="en-US" dirty="0"/>
          </a:p>
          <a:p>
            <a:r>
              <a:rPr lang="en-US" dirty="0"/>
              <a:t>Decreased Musculotendinous Strength</a:t>
            </a:r>
          </a:p>
          <a:p>
            <a:endParaRPr lang="en-US" dirty="0"/>
          </a:p>
          <a:p>
            <a:r>
              <a:rPr lang="en-US" dirty="0"/>
              <a:t>Screws up Kinetic Chain</a:t>
            </a:r>
          </a:p>
          <a:p>
            <a:endParaRPr lang="en-US" dirty="0"/>
          </a:p>
          <a:p>
            <a:r>
              <a:rPr lang="en-US" dirty="0"/>
              <a:t>Decreased Neuromuscular Performance</a:t>
            </a:r>
          </a:p>
          <a:p>
            <a:endParaRPr lang="en-US" dirty="0"/>
          </a:p>
          <a:p>
            <a:endParaRPr lang="en-US" dirty="0"/>
          </a:p>
        </p:txBody>
      </p:sp>
    </p:spTree>
    <p:extLst>
      <p:ext uri="{BB962C8B-B14F-4D97-AF65-F5344CB8AC3E}">
        <p14:creationId xmlns:p14="http://schemas.microsoft.com/office/powerpoint/2010/main" val="1466074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Continuum</a:t>
            </a:r>
          </a:p>
        </p:txBody>
      </p:sp>
      <p:grpSp>
        <p:nvGrpSpPr>
          <p:cNvPr id="15" name="Group 14"/>
          <p:cNvGrpSpPr/>
          <p:nvPr/>
        </p:nvGrpSpPr>
        <p:grpSpPr>
          <a:xfrm>
            <a:off x="1659468" y="5926668"/>
            <a:ext cx="2150533" cy="728133"/>
            <a:chOff x="135467" y="5926667"/>
            <a:chExt cx="2150533" cy="728133"/>
          </a:xfrm>
        </p:grpSpPr>
        <p:sp>
          <p:nvSpPr>
            <p:cNvPr id="6" name="Triangle 5"/>
            <p:cNvSpPr/>
            <p:nvPr/>
          </p:nvSpPr>
          <p:spPr>
            <a:xfrm>
              <a:off x="135467" y="5926667"/>
              <a:ext cx="2150533" cy="728133"/>
            </a:xfrm>
            <a:prstGeom prst="triangle">
              <a:avLst>
                <a:gd name="adj" fmla="val 50787"/>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6666" y="6197600"/>
              <a:ext cx="897467" cy="369332"/>
            </a:xfrm>
            <a:prstGeom prst="rect">
              <a:avLst/>
            </a:prstGeom>
            <a:noFill/>
          </p:spPr>
          <p:txBody>
            <a:bodyPr wrap="square" rtlCol="0">
              <a:spAutoFit/>
            </a:bodyPr>
            <a:lstStyle/>
            <a:p>
              <a:r>
                <a:rPr lang="en-US" dirty="0"/>
                <a:t>Pain</a:t>
              </a:r>
            </a:p>
          </p:txBody>
        </p:sp>
      </p:grpSp>
      <p:grpSp>
        <p:nvGrpSpPr>
          <p:cNvPr id="16" name="Group 15"/>
          <p:cNvGrpSpPr/>
          <p:nvPr/>
        </p:nvGrpSpPr>
        <p:grpSpPr>
          <a:xfrm>
            <a:off x="2777067" y="4707468"/>
            <a:ext cx="2235201" cy="1236133"/>
            <a:chOff x="1253066" y="4707467"/>
            <a:chExt cx="2235201" cy="1236133"/>
          </a:xfrm>
        </p:grpSpPr>
        <p:cxnSp>
          <p:nvCxnSpPr>
            <p:cNvPr id="5" name="Straight Connector 4"/>
            <p:cNvCxnSpPr/>
            <p:nvPr/>
          </p:nvCxnSpPr>
          <p:spPr>
            <a:xfrm flipV="1">
              <a:off x="1253066" y="4758267"/>
              <a:ext cx="1913467" cy="1185333"/>
            </a:xfrm>
            <a:prstGeom prst="line">
              <a:avLst/>
            </a:prstGeom>
            <a:ln w="539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9688603">
              <a:off x="1507067" y="4707467"/>
              <a:ext cx="1981200" cy="369332"/>
            </a:xfrm>
            <a:prstGeom prst="rect">
              <a:avLst/>
            </a:prstGeom>
            <a:noFill/>
          </p:spPr>
          <p:txBody>
            <a:bodyPr wrap="square" rtlCol="0">
              <a:spAutoFit/>
            </a:bodyPr>
            <a:lstStyle/>
            <a:p>
              <a:r>
                <a:rPr lang="en-US"/>
                <a:t>Isometrics</a:t>
              </a:r>
            </a:p>
          </p:txBody>
        </p:sp>
      </p:grpSp>
      <p:cxnSp>
        <p:nvCxnSpPr>
          <p:cNvPr id="11" name="Straight Connector 10"/>
          <p:cNvCxnSpPr/>
          <p:nvPr/>
        </p:nvCxnSpPr>
        <p:spPr>
          <a:xfrm flipV="1">
            <a:off x="4673601" y="3429000"/>
            <a:ext cx="2116667" cy="1329268"/>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10401" y="1710267"/>
            <a:ext cx="3420533" cy="369332"/>
          </a:xfrm>
          <a:prstGeom prst="rect">
            <a:avLst/>
          </a:prstGeom>
          <a:noFill/>
        </p:spPr>
        <p:txBody>
          <a:bodyPr wrap="square" rtlCol="0">
            <a:spAutoFit/>
          </a:bodyPr>
          <a:lstStyle/>
          <a:p>
            <a:r>
              <a:rPr lang="en-US" dirty="0"/>
              <a:t>Return </a:t>
            </a:r>
            <a:r>
              <a:rPr lang="en-US"/>
              <a:t>to Sport/Risk Reduction</a:t>
            </a:r>
          </a:p>
        </p:txBody>
      </p:sp>
      <p:sp>
        <p:nvSpPr>
          <p:cNvPr id="17" name="TextBox 16"/>
          <p:cNvSpPr txBox="1"/>
          <p:nvPr/>
        </p:nvSpPr>
        <p:spPr>
          <a:xfrm rot="19659163">
            <a:off x="4741334" y="3369733"/>
            <a:ext cx="2861733" cy="369332"/>
          </a:xfrm>
          <a:prstGeom prst="rect">
            <a:avLst/>
          </a:prstGeom>
          <a:noFill/>
        </p:spPr>
        <p:txBody>
          <a:bodyPr wrap="square" rtlCol="0">
            <a:spAutoFit/>
          </a:bodyPr>
          <a:lstStyle/>
          <a:p>
            <a:r>
              <a:rPr lang="en-US" dirty="0">
                <a:solidFill>
                  <a:srgbClr val="FFC000"/>
                </a:solidFill>
              </a:rPr>
              <a:t>ECC</a:t>
            </a:r>
            <a:r>
              <a:rPr lang="en-US" dirty="0"/>
              <a:t> Vs HSR</a:t>
            </a:r>
          </a:p>
        </p:txBody>
      </p:sp>
      <p:grpSp>
        <p:nvGrpSpPr>
          <p:cNvPr id="21" name="Group 20"/>
          <p:cNvGrpSpPr/>
          <p:nvPr/>
        </p:nvGrpSpPr>
        <p:grpSpPr>
          <a:xfrm>
            <a:off x="6773333" y="1901733"/>
            <a:ext cx="2183254" cy="1544201"/>
            <a:chOff x="5249333" y="1901732"/>
            <a:chExt cx="2183254" cy="1544201"/>
          </a:xfrm>
        </p:grpSpPr>
        <p:grpSp>
          <p:nvGrpSpPr>
            <p:cNvPr id="19" name="Group 18"/>
            <p:cNvGrpSpPr/>
            <p:nvPr/>
          </p:nvGrpSpPr>
          <p:grpSpPr>
            <a:xfrm>
              <a:off x="5249333" y="1901732"/>
              <a:ext cx="2183254" cy="1544201"/>
              <a:chOff x="5249333" y="1901732"/>
              <a:chExt cx="2183254" cy="1544201"/>
            </a:xfrm>
          </p:grpSpPr>
          <p:cxnSp>
            <p:nvCxnSpPr>
              <p:cNvPr id="14" name="Straight Connector 13"/>
              <p:cNvCxnSpPr/>
              <p:nvPr/>
            </p:nvCxnSpPr>
            <p:spPr>
              <a:xfrm flipV="1">
                <a:off x="5249333" y="2116665"/>
                <a:ext cx="2116667" cy="1329268"/>
              </a:xfrm>
              <a:prstGeom prst="line">
                <a:avLst/>
              </a:prstGeom>
              <a:ln w="539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riangle 17"/>
              <p:cNvSpPr/>
              <p:nvPr/>
            </p:nvSpPr>
            <p:spPr>
              <a:xfrm rot="13720440" flipV="1">
                <a:off x="7014475" y="2025486"/>
                <a:ext cx="541866" cy="294358"/>
              </a:xfrm>
              <a:prstGeom prst="triangl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rot="19635298">
              <a:off x="5384801" y="2438401"/>
              <a:ext cx="1557867" cy="369332"/>
            </a:xfrm>
            <a:prstGeom prst="rect">
              <a:avLst/>
            </a:prstGeom>
            <a:noFill/>
          </p:spPr>
          <p:txBody>
            <a:bodyPr wrap="square" rtlCol="0">
              <a:spAutoFit/>
            </a:bodyPr>
            <a:lstStyle/>
            <a:p>
              <a:r>
                <a:rPr lang="en-US" dirty="0"/>
                <a:t>?????</a:t>
              </a:r>
            </a:p>
          </p:txBody>
        </p:sp>
      </p:grpSp>
      <p:grpSp>
        <p:nvGrpSpPr>
          <p:cNvPr id="31" name="Group 30"/>
          <p:cNvGrpSpPr/>
          <p:nvPr/>
        </p:nvGrpSpPr>
        <p:grpSpPr>
          <a:xfrm>
            <a:off x="2287601" y="1488534"/>
            <a:ext cx="7432133" cy="4807465"/>
            <a:chOff x="763600" y="1488533"/>
            <a:chExt cx="7432133" cy="4807465"/>
          </a:xfrm>
        </p:grpSpPr>
        <p:cxnSp>
          <p:nvCxnSpPr>
            <p:cNvPr id="25" name="Straight Arrow Connector 24"/>
            <p:cNvCxnSpPr>
              <a:stCxn id="6" idx="0"/>
            </p:cNvCxnSpPr>
            <p:nvPr/>
          </p:nvCxnSpPr>
          <p:spPr>
            <a:xfrm flipV="1">
              <a:off x="1227658" y="5875867"/>
              <a:ext cx="6968075" cy="5080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0"/>
            </p:cNvCxnSpPr>
            <p:nvPr/>
          </p:nvCxnSpPr>
          <p:spPr>
            <a:xfrm flipH="1" flipV="1">
              <a:off x="1219200" y="1608667"/>
              <a:ext cx="8458" cy="431800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6200000">
              <a:off x="-440267" y="2692400"/>
              <a:ext cx="2777066" cy="369332"/>
            </a:xfrm>
            <a:prstGeom prst="rect">
              <a:avLst/>
            </a:prstGeom>
            <a:noFill/>
          </p:spPr>
          <p:txBody>
            <a:bodyPr wrap="square" rtlCol="0">
              <a:spAutoFit/>
            </a:bodyPr>
            <a:lstStyle/>
            <a:p>
              <a:r>
                <a:rPr lang="en-US"/>
                <a:t>Recovery</a:t>
              </a:r>
            </a:p>
          </p:txBody>
        </p:sp>
        <p:sp>
          <p:nvSpPr>
            <p:cNvPr id="29" name="TextBox 28"/>
            <p:cNvSpPr txBox="1"/>
            <p:nvPr/>
          </p:nvSpPr>
          <p:spPr>
            <a:xfrm>
              <a:off x="3877733" y="5926666"/>
              <a:ext cx="2777066" cy="369332"/>
            </a:xfrm>
            <a:prstGeom prst="rect">
              <a:avLst/>
            </a:prstGeom>
            <a:noFill/>
          </p:spPr>
          <p:txBody>
            <a:bodyPr wrap="square" rtlCol="0">
              <a:spAutoFit/>
            </a:bodyPr>
            <a:lstStyle/>
            <a:p>
              <a:r>
                <a:rPr lang="en-US" dirty="0"/>
                <a:t>Time</a:t>
              </a:r>
            </a:p>
          </p:txBody>
        </p:sp>
      </p:grpSp>
    </p:spTree>
    <p:extLst>
      <p:ext uri="{BB962C8B-B14F-4D97-AF65-F5344CB8AC3E}">
        <p14:creationId xmlns:p14="http://schemas.microsoft.com/office/powerpoint/2010/main" val="1582729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92500" lnSpcReduction="20000"/>
          </a:bodyPr>
          <a:lstStyle/>
          <a:p>
            <a:r>
              <a:rPr lang="en-US" dirty="0"/>
              <a:t>Beyer Protocol: </a:t>
            </a:r>
          </a:p>
          <a:p>
            <a:pPr lvl="1"/>
            <a:r>
              <a:rPr lang="en-US" sz="2400" dirty="0"/>
              <a:t>3x15 rep max (RM) week 1</a:t>
            </a:r>
          </a:p>
          <a:p>
            <a:pPr lvl="1"/>
            <a:r>
              <a:rPr lang="en-US" sz="2400" dirty="0"/>
              <a:t>3x12 RM weeks 2 and 3</a:t>
            </a:r>
          </a:p>
          <a:p>
            <a:pPr lvl="1"/>
            <a:r>
              <a:rPr lang="en-US" sz="2400" dirty="0"/>
              <a:t>4 x10 RM weeks 4 and 5</a:t>
            </a:r>
          </a:p>
          <a:p>
            <a:pPr lvl="1"/>
            <a:r>
              <a:rPr lang="en-US" sz="2400" dirty="0"/>
              <a:t>4x 8 RM weeks 6 to 8</a:t>
            </a:r>
          </a:p>
          <a:p>
            <a:pPr lvl="1"/>
            <a:r>
              <a:rPr lang="en-US" sz="2400" dirty="0"/>
              <a:t>4x6 RM weeks 9 to 12</a:t>
            </a:r>
          </a:p>
          <a:p>
            <a:pPr lvl="2"/>
            <a:r>
              <a:rPr lang="en-US" sz="2400" dirty="0"/>
              <a:t>2-3 min rest between sets</a:t>
            </a:r>
          </a:p>
          <a:p>
            <a:pPr lvl="2"/>
            <a:r>
              <a:rPr lang="en-US" sz="2400" dirty="0"/>
              <a:t>RPE of 8 on last 2 reps</a:t>
            </a:r>
          </a:p>
          <a:p>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First establish irritability</a:t>
            </a:r>
          </a:p>
          <a:p>
            <a:r>
              <a:rPr lang="en-US" dirty="0"/>
              <a:t>Traditional </a:t>
            </a:r>
            <a:r>
              <a:rPr lang="en-US" dirty="0" err="1"/>
              <a:t>Alfredson</a:t>
            </a:r>
            <a:r>
              <a:rPr lang="en-US" dirty="0"/>
              <a:t> Protocol (3x15) used on untrained patients. </a:t>
            </a:r>
          </a:p>
          <a:p>
            <a:r>
              <a:rPr lang="en-US" dirty="0"/>
              <a:t>HSR: 3-5 second concentric and eccentric contraction</a:t>
            </a:r>
          </a:p>
          <a:p>
            <a:r>
              <a:rPr lang="en-US" dirty="0"/>
              <a:t>Decreased time compared to eccentric protocols</a:t>
            </a:r>
          </a:p>
          <a:p>
            <a:r>
              <a:rPr lang="en-US" dirty="0"/>
              <a:t>Progressive Loading </a:t>
            </a:r>
          </a:p>
          <a:p>
            <a:endParaRPr lang="en-US" dirty="0"/>
          </a:p>
        </p:txBody>
      </p:sp>
      <p:sp>
        <p:nvSpPr>
          <p:cNvPr id="4" name="Title 3"/>
          <p:cNvSpPr>
            <a:spLocks noGrp="1"/>
          </p:cNvSpPr>
          <p:nvPr>
            <p:ph type="title"/>
          </p:nvPr>
        </p:nvSpPr>
        <p:spPr/>
        <p:txBody>
          <a:bodyPr/>
          <a:lstStyle/>
          <a:p>
            <a:r>
              <a:rPr lang="en-US" dirty="0"/>
              <a:t>Heavy Slow Resistance Training</a:t>
            </a:r>
          </a:p>
        </p:txBody>
      </p:sp>
    </p:spTree>
    <p:extLst>
      <p:ext uri="{BB962C8B-B14F-4D97-AF65-F5344CB8AC3E}">
        <p14:creationId xmlns:p14="http://schemas.microsoft.com/office/powerpoint/2010/main" val="205719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issue with Bigger, Faster, Stronger</a:t>
            </a:r>
          </a:p>
        </p:txBody>
      </p:sp>
      <p:sp>
        <p:nvSpPr>
          <p:cNvPr id="3" name="Content Placeholder 2"/>
          <p:cNvSpPr>
            <a:spLocks noGrp="1"/>
          </p:cNvSpPr>
          <p:nvPr>
            <p:ph idx="1"/>
          </p:nvPr>
        </p:nvSpPr>
        <p:spPr/>
        <p:txBody>
          <a:bodyPr>
            <a:normAutofit fontScale="92500" lnSpcReduction="10000"/>
          </a:bodyPr>
          <a:lstStyle/>
          <a:p>
            <a:r>
              <a:rPr lang="en-US" dirty="0"/>
              <a:t>      strength</a:t>
            </a:r>
          </a:p>
          <a:p>
            <a:endParaRPr lang="en-US" dirty="0"/>
          </a:p>
          <a:p>
            <a:r>
              <a:rPr lang="en-US" dirty="0"/>
              <a:t>      power</a:t>
            </a:r>
          </a:p>
          <a:p>
            <a:endParaRPr lang="en-US" dirty="0"/>
          </a:p>
          <a:p>
            <a:r>
              <a:rPr lang="en-US" dirty="0"/>
              <a:t>      flexibility</a:t>
            </a:r>
          </a:p>
          <a:p>
            <a:endParaRPr lang="en-US" dirty="0"/>
          </a:p>
          <a:p>
            <a:r>
              <a:rPr lang="en-US" dirty="0"/>
              <a:t>“Better” Architecture</a:t>
            </a:r>
          </a:p>
          <a:p>
            <a:endParaRPr lang="en-US" dirty="0"/>
          </a:p>
          <a:p>
            <a:endParaRPr lang="en-US" dirty="0"/>
          </a:p>
          <a:p>
            <a:endParaRPr lang="en-US" dirty="0"/>
          </a:p>
        </p:txBody>
      </p:sp>
      <p:sp>
        <p:nvSpPr>
          <p:cNvPr id="4" name="Right Brace 3"/>
          <p:cNvSpPr/>
          <p:nvPr/>
        </p:nvSpPr>
        <p:spPr>
          <a:xfrm>
            <a:off x="6258046" y="1655180"/>
            <a:ext cx="1203767" cy="3599726"/>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8133144" y="2993379"/>
            <a:ext cx="2222340" cy="1569660"/>
          </a:xfrm>
          <a:prstGeom prst="rect">
            <a:avLst/>
          </a:prstGeom>
          <a:noFill/>
        </p:spPr>
        <p:txBody>
          <a:bodyPr wrap="square" rtlCol="0">
            <a:spAutoFit/>
          </a:bodyPr>
          <a:lstStyle/>
          <a:p>
            <a:r>
              <a:rPr lang="en-US" sz="2400" dirty="0"/>
              <a:t>Playing Time</a:t>
            </a:r>
          </a:p>
          <a:p>
            <a:r>
              <a:rPr lang="en-US" sz="2400" dirty="0"/>
              <a:t>Teams</a:t>
            </a:r>
          </a:p>
          <a:p>
            <a:r>
              <a:rPr lang="en-US" sz="2400" dirty="0"/>
              <a:t>Practice</a:t>
            </a:r>
          </a:p>
          <a:p>
            <a:r>
              <a:rPr lang="en-US" sz="2400" dirty="0"/>
              <a:t>Exposure</a:t>
            </a:r>
          </a:p>
        </p:txBody>
      </p:sp>
      <p:sp>
        <p:nvSpPr>
          <p:cNvPr id="6" name="Down Arrow 5"/>
          <p:cNvSpPr/>
          <p:nvPr/>
        </p:nvSpPr>
        <p:spPr>
          <a:xfrm rot="10800000">
            <a:off x="2397889" y="1707267"/>
            <a:ext cx="428263" cy="497711"/>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920" y="3180406"/>
            <a:ext cx="5302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907" y="2718741"/>
            <a:ext cx="5302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907" y="3642071"/>
            <a:ext cx="5302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442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058" y="253536"/>
            <a:ext cx="8501743" cy="1143000"/>
          </a:xfrm>
        </p:spPr>
        <p:txBody>
          <a:bodyPr>
            <a:normAutofit/>
          </a:bodyPr>
          <a:lstStyle/>
          <a:p>
            <a:r>
              <a:rPr lang="en-US" dirty="0"/>
              <a:t>Reduction of relative risk of injury</a:t>
            </a:r>
          </a:p>
        </p:txBody>
      </p:sp>
      <p:sp>
        <p:nvSpPr>
          <p:cNvPr id="3" name="Content Placeholder 2"/>
          <p:cNvSpPr>
            <a:spLocks noGrp="1"/>
          </p:cNvSpPr>
          <p:nvPr>
            <p:ph idx="1"/>
          </p:nvPr>
        </p:nvSpPr>
        <p:spPr/>
        <p:txBody>
          <a:bodyPr>
            <a:normAutofit fontScale="92500" lnSpcReduction="20000"/>
          </a:bodyPr>
          <a:lstStyle/>
          <a:p>
            <a:r>
              <a:rPr lang="en-US" dirty="0"/>
              <a:t>Strain risk reduction</a:t>
            </a:r>
          </a:p>
          <a:p>
            <a:pPr lvl="1"/>
            <a:r>
              <a:rPr lang="en-US" dirty="0"/>
              <a:t>Need to warm up to the season and the session</a:t>
            </a:r>
          </a:p>
          <a:p>
            <a:pPr lvl="1"/>
            <a:r>
              <a:rPr lang="en-US" dirty="0"/>
              <a:t>Strength train (Eccentrics)</a:t>
            </a:r>
          </a:p>
          <a:p>
            <a:pPr lvl="1"/>
            <a:r>
              <a:rPr lang="en-US" dirty="0"/>
              <a:t>Think of intensity (especially volume of intensity) as a math problem</a:t>
            </a:r>
          </a:p>
          <a:p>
            <a:pPr lvl="1"/>
            <a:endParaRPr lang="en-US" dirty="0"/>
          </a:p>
          <a:p>
            <a:endParaRPr lang="en-US" dirty="0"/>
          </a:p>
          <a:p>
            <a:r>
              <a:rPr lang="en-US" dirty="0"/>
              <a:t>Tendinopathy risk reduction</a:t>
            </a:r>
          </a:p>
          <a:p>
            <a:pPr lvl="1"/>
            <a:r>
              <a:rPr lang="en-US" dirty="0"/>
              <a:t>Think of volume as a math problem</a:t>
            </a:r>
          </a:p>
          <a:p>
            <a:pPr lvl="1"/>
            <a:r>
              <a:rPr lang="en-US" dirty="0"/>
              <a:t>STRENGTH TRAIN</a:t>
            </a:r>
          </a:p>
        </p:txBody>
      </p:sp>
    </p:spTree>
    <p:extLst>
      <p:ext uri="{BB962C8B-B14F-4D97-AF65-F5344CB8AC3E}">
        <p14:creationId xmlns:p14="http://schemas.microsoft.com/office/powerpoint/2010/main" val="568698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Heavy Slow Resistance Training</a:t>
            </a:r>
          </a:p>
        </p:txBody>
      </p:sp>
      <p:sp>
        <p:nvSpPr>
          <p:cNvPr id="3" name="Content Placeholder 2"/>
          <p:cNvSpPr>
            <a:spLocks noGrp="1"/>
          </p:cNvSpPr>
          <p:nvPr>
            <p:ph sz="half" idx="1"/>
          </p:nvPr>
        </p:nvSpPr>
        <p:spPr/>
        <p:txBody>
          <a:bodyPr>
            <a:normAutofit fontScale="47500" lnSpcReduction="20000"/>
          </a:bodyPr>
          <a:lstStyle/>
          <a:p>
            <a:r>
              <a:rPr lang="en-US" sz="4200" dirty="0"/>
              <a:t>Increased growth hormone (</a:t>
            </a:r>
            <a:r>
              <a:rPr lang="en-US" sz="4200" dirty="0" err="1"/>
              <a:t>Doessing</a:t>
            </a:r>
            <a:r>
              <a:rPr lang="en-US" sz="4200" dirty="0"/>
              <a:t> </a:t>
            </a:r>
            <a:r>
              <a:rPr lang="en-US" sz="4200" i="1" dirty="0"/>
              <a:t>et al </a:t>
            </a:r>
            <a:r>
              <a:rPr lang="en-US" sz="4200" dirty="0"/>
              <a:t>2010)</a:t>
            </a:r>
          </a:p>
          <a:p>
            <a:pPr lvl="1"/>
            <a:r>
              <a:rPr lang="en-US" sz="4200" dirty="0"/>
              <a:t>Collagen synthesis</a:t>
            </a:r>
          </a:p>
          <a:p>
            <a:pPr lvl="1"/>
            <a:endParaRPr lang="en-US" sz="4200" dirty="0"/>
          </a:p>
          <a:p>
            <a:r>
              <a:rPr lang="en-US" sz="4200" dirty="0"/>
              <a:t>Increased fibril density (</a:t>
            </a:r>
            <a:r>
              <a:rPr lang="en-US" sz="4200" dirty="0" err="1"/>
              <a:t>Kongsgaard</a:t>
            </a:r>
            <a:r>
              <a:rPr lang="en-US" sz="4200" dirty="0"/>
              <a:t> </a:t>
            </a:r>
            <a:r>
              <a:rPr lang="en-US" sz="4200" i="1" dirty="0"/>
              <a:t>et al</a:t>
            </a:r>
            <a:r>
              <a:rPr lang="en-US" sz="4200" dirty="0"/>
              <a:t> 2010)</a:t>
            </a:r>
          </a:p>
          <a:p>
            <a:endParaRPr lang="en-US" sz="4200" dirty="0"/>
          </a:p>
          <a:p>
            <a:r>
              <a:rPr lang="en-US" sz="4200" dirty="0"/>
              <a:t>Increased </a:t>
            </a:r>
            <a:r>
              <a:rPr lang="en-US" sz="4200" dirty="0" err="1"/>
              <a:t>endostatin</a:t>
            </a:r>
            <a:r>
              <a:rPr lang="en-US" sz="4200" dirty="0"/>
              <a:t> (</a:t>
            </a:r>
            <a:r>
              <a:rPr lang="en-US" sz="4200" dirty="0" err="1"/>
              <a:t>Pufe</a:t>
            </a:r>
            <a:r>
              <a:rPr lang="en-US" sz="4200" dirty="0"/>
              <a:t> 2005)</a:t>
            </a:r>
          </a:p>
          <a:p>
            <a:pPr lvl="1"/>
            <a:r>
              <a:rPr lang="en-US" sz="4200" dirty="0"/>
              <a:t>Decreased angiogenesis</a:t>
            </a:r>
          </a:p>
          <a:p>
            <a:pPr lvl="1"/>
            <a:endParaRPr lang="en-US" sz="3800" dirty="0"/>
          </a:p>
          <a:p>
            <a:pPr marL="0" indent="0">
              <a:buNone/>
            </a:pPr>
            <a:endParaRPr lang="en-US" dirty="0"/>
          </a:p>
        </p:txBody>
      </p:sp>
      <p:sp>
        <p:nvSpPr>
          <p:cNvPr id="7" name="Content Placeholder 6"/>
          <p:cNvSpPr>
            <a:spLocks noGrp="1"/>
          </p:cNvSpPr>
          <p:nvPr>
            <p:ph sz="half" idx="2"/>
          </p:nvPr>
        </p:nvSpPr>
        <p:spPr/>
        <p:txBody>
          <a:bodyPr>
            <a:normAutofit fontScale="47500" lnSpcReduction="20000"/>
          </a:bodyPr>
          <a:lstStyle/>
          <a:p>
            <a:r>
              <a:rPr lang="en-US" sz="5900" dirty="0"/>
              <a:t>Increased anaerobic threshold (</a:t>
            </a:r>
            <a:r>
              <a:rPr lang="en-US" sz="5900" dirty="0" err="1"/>
              <a:t>Weyand</a:t>
            </a:r>
            <a:r>
              <a:rPr lang="en-US" sz="5900" dirty="0"/>
              <a:t> and Bundle)</a:t>
            </a:r>
          </a:p>
          <a:p>
            <a:r>
              <a:rPr lang="en-US" sz="5900" dirty="0"/>
              <a:t>Increase hamstring CSA (Every resistance training study ever)</a:t>
            </a:r>
          </a:p>
          <a:p>
            <a:endParaRPr lang="en-US" dirty="0"/>
          </a:p>
        </p:txBody>
      </p:sp>
    </p:spTree>
    <p:extLst>
      <p:ext uri="{BB962C8B-B14F-4D97-AF65-F5344CB8AC3E}">
        <p14:creationId xmlns:p14="http://schemas.microsoft.com/office/powerpoint/2010/main" val="6315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7108852" cy="895957"/>
          </a:xfrm>
        </p:spPr>
        <p:txBody>
          <a:bodyPr/>
          <a:lstStyle/>
          <a:p>
            <a:r>
              <a:rPr lang="en-US" dirty="0"/>
              <a:t>Training Variables</a:t>
            </a:r>
          </a:p>
        </p:txBody>
      </p:sp>
      <p:sp>
        <p:nvSpPr>
          <p:cNvPr id="3" name="Content Placeholder 2"/>
          <p:cNvSpPr>
            <a:spLocks noGrp="1"/>
          </p:cNvSpPr>
          <p:nvPr>
            <p:ph idx="1"/>
          </p:nvPr>
        </p:nvSpPr>
        <p:spPr>
          <a:xfrm>
            <a:off x="1141412" y="1514475"/>
            <a:ext cx="10021888" cy="4276726"/>
          </a:xfrm>
          <a:solidFill>
            <a:schemeClr val="bg1">
              <a:lumMod val="65000"/>
              <a:lumOff val="35000"/>
            </a:schemeClr>
          </a:solidFill>
          <a:ln>
            <a:solidFill>
              <a:schemeClr val="accent5"/>
            </a:solidFill>
          </a:ln>
        </p:spPr>
        <p:txBody>
          <a:bodyPr>
            <a:normAutofit lnSpcReduction="10000"/>
          </a:bodyPr>
          <a:lstStyle/>
          <a:p>
            <a:r>
              <a:rPr lang="en-US" dirty="0">
                <a:ln w="0"/>
                <a:effectLst>
                  <a:outerShdw blurRad="38100" dist="19050" dir="2700000" algn="tl" rotWithShape="0">
                    <a:schemeClr val="dk1">
                      <a:alpha val="40000"/>
                    </a:schemeClr>
                  </a:outerShdw>
                </a:effectLst>
              </a:rPr>
              <a:t>Volume (How Much)</a:t>
            </a:r>
          </a:p>
          <a:p>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Intensity (How Hard)</a:t>
            </a:r>
          </a:p>
          <a:p>
            <a:endParaRPr lang="en-US" dirty="0">
              <a:ln w="0"/>
              <a:effectLst>
                <a:outerShdw blurRad="38100" dist="19050" dir="2700000" algn="tl" rotWithShape="0">
                  <a:schemeClr val="dk1">
                    <a:alpha val="40000"/>
                  </a:schemeClr>
                </a:outerShdw>
              </a:effectLst>
            </a:endParaRPr>
          </a:p>
          <a:p>
            <a:r>
              <a:rPr lang="en-US" sz="4800" dirty="0">
                <a:ln w="0"/>
                <a:effectLst>
                  <a:outerShdw blurRad="38100" dist="19050" dir="2700000" algn="tl" rotWithShape="0">
                    <a:schemeClr val="dk1">
                      <a:alpha val="40000"/>
                    </a:schemeClr>
                  </a:outerShdw>
                </a:effectLst>
              </a:rPr>
              <a:t>Time (How Long)</a:t>
            </a:r>
          </a:p>
          <a:p>
            <a:pPr lvl="1"/>
            <a:r>
              <a:rPr lang="en-US" sz="3200" dirty="0">
                <a:ln w="0"/>
                <a:effectLst>
                  <a:outerShdw blurRad="38100" dist="19050" dir="2700000" algn="tl" rotWithShape="0">
                    <a:schemeClr val="dk1">
                      <a:alpha val="40000"/>
                    </a:schemeClr>
                  </a:outerShdw>
                </a:effectLst>
              </a:rPr>
              <a:t>Training history</a:t>
            </a:r>
          </a:p>
          <a:p>
            <a:pPr lvl="1"/>
            <a:r>
              <a:rPr lang="en-US" sz="3200" dirty="0">
                <a:ln w="0"/>
                <a:effectLst>
                  <a:outerShdw blurRad="38100" dist="19050" dir="2700000" algn="tl" rotWithShape="0">
                    <a:schemeClr val="dk1">
                      <a:alpha val="40000"/>
                    </a:schemeClr>
                  </a:outerShdw>
                </a:effectLst>
              </a:rPr>
              <a:t>Acute bout</a:t>
            </a:r>
          </a:p>
        </p:txBody>
      </p:sp>
      <p:grpSp>
        <p:nvGrpSpPr>
          <p:cNvPr id="6" name="Group 5"/>
          <p:cNvGrpSpPr/>
          <p:nvPr/>
        </p:nvGrpSpPr>
        <p:grpSpPr>
          <a:xfrm>
            <a:off x="7537343" y="3611105"/>
            <a:ext cx="2882685" cy="1844298"/>
            <a:chOff x="6013342" y="3611105"/>
            <a:chExt cx="2882685" cy="1844298"/>
          </a:xfrm>
        </p:grpSpPr>
        <p:sp>
          <p:nvSpPr>
            <p:cNvPr id="4" name="Right Brace 3"/>
            <p:cNvSpPr/>
            <p:nvPr/>
          </p:nvSpPr>
          <p:spPr>
            <a:xfrm>
              <a:off x="6013342" y="3611105"/>
              <a:ext cx="712922" cy="1844298"/>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5" name="TextBox 4"/>
            <p:cNvSpPr txBox="1"/>
            <p:nvPr/>
          </p:nvSpPr>
          <p:spPr>
            <a:xfrm>
              <a:off x="6927742" y="4025422"/>
              <a:ext cx="1968285" cy="1015663"/>
            </a:xfrm>
            <a:prstGeom prst="rect">
              <a:avLst/>
            </a:prstGeom>
            <a:noFill/>
          </p:spPr>
          <p:txBody>
            <a:bodyPr wrap="square" rtlCol="0">
              <a:spAutoFit/>
            </a:bodyPr>
            <a:lstStyle/>
            <a:p>
              <a:r>
                <a:rPr lang="en-US" sz="3000" dirty="0"/>
                <a:t>Still Volume!</a:t>
              </a:r>
            </a:p>
          </p:txBody>
        </p:sp>
      </p:grpSp>
    </p:spTree>
    <p:extLst>
      <p:ext uri="{BB962C8B-B14F-4D97-AF65-F5344CB8AC3E}">
        <p14:creationId xmlns:p14="http://schemas.microsoft.com/office/powerpoint/2010/main" val="428414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3912" y="4398233"/>
            <a:ext cx="7665156" cy="584775"/>
          </a:xfrm>
          <a:prstGeom prst="rect">
            <a:avLst/>
          </a:prstGeom>
          <a:noFill/>
        </p:spPr>
        <p:txBody>
          <a:bodyPr wrap="square" rtlCol="0">
            <a:spAutoFit/>
          </a:bodyPr>
          <a:lstStyle/>
          <a:p>
            <a:r>
              <a:rPr lang="en-US" sz="3200" dirty="0"/>
              <a:t>How Much Stress Can An Athlete Take?</a:t>
            </a:r>
          </a:p>
        </p:txBody>
      </p:sp>
      <p:sp>
        <p:nvSpPr>
          <p:cNvPr id="2" name="TextBox 1"/>
          <p:cNvSpPr txBox="1"/>
          <p:nvPr/>
        </p:nvSpPr>
        <p:spPr>
          <a:xfrm>
            <a:off x="2050942" y="1952786"/>
            <a:ext cx="8074618" cy="1631216"/>
          </a:xfrm>
          <a:prstGeom prst="rect">
            <a:avLst/>
          </a:prstGeom>
          <a:noFill/>
        </p:spPr>
        <p:txBody>
          <a:bodyPr wrap="square" rtlCol="0">
            <a:spAutoFit/>
          </a:bodyPr>
          <a:lstStyle/>
          <a:p>
            <a:pPr algn="ctr"/>
            <a:r>
              <a:rPr lang="en-US" sz="5000" dirty="0"/>
              <a:t>Strains and Tendinopathies are Both Training Injuries!</a:t>
            </a:r>
          </a:p>
        </p:txBody>
      </p:sp>
    </p:spTree>
    <p:extLst>
      <p:ext uri="{BB962C8B-B14F-4D97-AF65-F5344CB8AC3E}">
        <p14:creationId xmlns:p14="http://schemas.microsoft.com/office/powerpoint/2010/main" val="200458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Strains and Tendinopathies</a:t>
            </a:r>
          </a:p>
        </p:txBody>
      </p:sp>
      <p:sp>
        <p:nvSpPr>
          <p:cNvPr id="3" name="Content Placeholder 2"/>
          <p:cNvSpPr>
            <a:spLocks noGrp="1"/>
          </p:cNvSpPr>
          <p:nvPr>
            <p:ph idx="1"/>
          </p:nvPr>
        </p:nvSpPr>
        <p:spPr/>
        <p:txBody>
          <a:bodyPr/>
          <a:lstStyle/>
          <a:p>
            <a:r>
              <a:rPr lang="en-US" dirty="0"/>
              <a:t>Strains-Acute overload</a:t>
            </a:r>
          </a:p>
          <a:p>
            <a:pPr lvl="1"/>
            <a:r>
              <a:rPr lang="en-US" dirty="0"/>
              <a:t>Inability to take intensity (more volume of intensity) </a:t>
            </a:r>
          </a:p>
          <a:p>
            <a:r>
              <a:rPr lang="en-US" dirty="0"/>
              <a:t>Tendinopathy-Chronic overload</a:t>
            </a:r>
          </a:p>
          <a:p>
            <a:pPr lvl="1"/>
            <a:r>
              <a:rPr lang="en-US" dirty="0"/>
              <a:t>Inability to take volume</a:t>
            </a:r>
            <a:endParaRPr lang="en-US" dirty="0">
              <a:solidFill>
                <a:schemeClr val="accent2"/>
              </a:solidFill>
            </a:endParaRPr>
          </a:p>
          <a:p>
            <a:endParaRPr lang="en-US" dirty="0"/>
          </a:p>
          <a:p>
            <a:endParaRPr lang="en-US" dirty="0"/>
          </a:p>
        </p:txBody>
      </p:sp>
      <p:sp>
        <p:nvSpPr>
          <p:cNvPr id="5" name="TextBox 4"/>
          <p:cNvSpPr txBox="1"/>
          <p:nvPr/>
        </p:nvSpPr>
        <p:spPr>
          <a:xfrm>
            <a:off x="1981201" y="4950373"/>
            <a:ext cx="7957457" cy="646331"/>
          </a:xfrm>
          <a:prstGeom prst="rect">
            <a:avLst/>
          </a:prstGeom>
          <a:noFill/>
        </p:spPr>
        <p:txBody>
          <a:bodyPr wrap="square" rtlCol="0">
            <a:spAutoFit/>
          </a:bodyPr>
          <a:lstStyle/>
          <a:p>
            <a:pPr algn="ctr"/>
            <a:r>
              <a:rPr lang="en-US" sz="3600" b="1" dirty="0">
                <a:solidFill>
                  <a:schemeClr val="accent3"/>
                </a:solidFill>
              </a:rPr>
              <a:t>We Need Overload to Progress</a:t>
            </a:r>
          </a:p>
        </p:txBody>
      </p:sp>
    </p:spTree>
    <p:extLst>
      <p:ext uri="{BB962C8B-B14F-4D97-AF65-F5344CB8AC3E}">
        <p14:creationId xmlns:p14="http://schemas.microsoft.com/office/powerpoint/2010/main" val="76710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Training Volume</a:t>
            </a:r>
          </a:p>
        </p:txBody>
      </p:sp>
      <p:grpSp>
        <p:nvGrpSpPr>
          <p:cNvPr id="22" name="Group 21"/>
          <p:cNvGrpSpPr/>
          <p:nvPr/>
        </p:nvGrpSpPr>
        <p:grpSpPr>
          <a:xfrm>
            <a:off x="1905000" y="4267200"/>
            <a:ext cx="1392408" cy="1828800"/>
            <a:chOff x="381000" y="4267200"/>
            <a:chExt cx="1392408" cy="1828800"/>
          </a:xfrm>
        </p:grpSpPr>
        <p:sp>
          <p:nvSpPr>
            <p:cNvPr id="17" name="Isosceles Triangle 5"/>
            <p:cNvSpPr/>
            <p:nvPr/>
          </p:nvSpPr>
          <p:spPr>
            <a:xfrm>
              <a:off x="762001" y="5360234"/>
              <a:ext cx="1011407" cy="735766"/>
            </a:xfrm>
            <a:custGeom>
              <a:avLst/>
              <a:gdLst/>
              <a:ahLst/>
              <a:cxnLst/>
              <a:rect l="l" t="t" r="r" b="b"/>
              <a:pathLst>
                <a:path w="1011407" h="735766">
                  <a:moveTo>
                    <a:pt x="1011407" y="0"/>
                  </a:moveTo>
                  <a:lnTo>
                    <a:pt x="1011407" y="735766"/>
                  </a:lnTo>
                  <a:lnTo>
                    <a:pt x="0" y="735766"/>
                  </a:lnTo>
                  <a:cubicBezTo>
                    <a:pt x="394474" y="496766"/>
                    <a:pt x="727713" y="249601"/>
                    <a:pt x="101140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1000" y="4267200"/>
              <a:ext cx="1392408" cy="646331"/>
            </a:xfrm>
            <a:prstGeom prst="rect">
              <a:avLst/>
            </a:prstGeom>
            <a:noFill/>
          </p:spPr>
          <p:txBody>
            <a:bodyPr wrap="square" rtlCol="0">
              <a:spAutoFit/>
            </a:bodyPr>
            <a:lstStyle/>
            <a:p>
              <a:r>
                <a:rPr lang="en-US" dirty="0"/>
                <a:t>No Adaptation</a:t>
              </a:r>
            </a:p>
          </p:txBody>
        </p:sp>
      </p:grpSp>
      <p:grpSp>
        <p:nvGrpSpPr>
          <p:cNvPr id="3" name="Group 2"/>
          <p:cNvGrpSpPr/>
          <p:nvPr/>
        </p:nvGrpSpPr>
        <p:grpSpPr>
          <a:xfrm>
            <a:off x="3258991" y="2970369"/>
            <a:ext cx="1426213" cy="3125632"/>
            <a:chOff x="1734990" y="2970369"/>
            <a:chExt cx="1426213" cy="3125632"/>
          </a:xfrm>
        </p:grpSpPr>
        <p:sp>
          <p:nvSpPr>
            <p:cNvPr id="18" name="Isosceles Triangle 5"/>
            <p:cNvSpPr/>
            <p:nvPr/>
          </p:nvSpPr>
          <p:spPr>
            <a:xfrm>
              <a:off x="1773408" y="3616700"/>
              <a:ext cx="1387795" cy="2479301"/>
            </a:xfrm>
            <a:custGeom>
              <a:avLst/>
              <a:gdLst/>
              <a:ahLst/>
              <a:cxnLst/>
              <a:rect l="l" t="t" r="r" b="b"/>
              <a:pathLst>
                <a:path w="1387795" h="2479301">
                  <a:moveTo>
                    <a:pt x="1387795" y="0"/>
                  </a:moveTo>
                  <a:lnTo>
                    <a:pt x="1387795" y="2479301"/>
                  </a:lnTo>
                  <a:lnTo>
                    <a:pt x="0" y="2479301"/>
                  </a:lnTo>
                  <a:lnTo>
                    <a:pt x="0" y="1743535"/>
                  </a:lnTo>
                  <a:cubicBezTo>
                    <a:pt x="691415" y="1140650"/>
                    <a:pt x="1094661" y="527797"/>
                    <a:pt x="1387795" y="0"/>
                  </a:cubicBezTo>
                  <a:close/>
                </a:path>
              </a:pathLst>
            </a:cu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33"/>
                </a:solidFill>
              </a:endParaRPr>
            </a:p>
          </p:txBody>
        </p:sp>
        <p:sp>
          <p:nvSpPr>
            <p:cNvPr id="23" name="TextBox 22"/>
            <p:cNvSpPr txBox="1"/>
            <p:nvPr/>
          </p:nvSpPr>
          <p:spPr>
            <a:xfrm>
              <a:off x="1734990" y="2970369"/>
              <a:ext cx="1392408" cy="646331"/>
            </a:xfrm>
            <a:prstGeom prst="rect">
              <a:avLst/>
            </a:prstGeom>
            <a:noFill/>
          </p:spPr>
          <p:txBody>
            <a:bodyPr wrap="square" rtlCol="0">
              <a:spAutoFit/>
            </a:bodyPr>
            <a:lstStyle/>
            <a:p>
              <a:r>
                <a:rPr lang="en-US" dirty="0"/>
                <a:t>Some</a:t>
              </a:r>
            </a:p>
            <a:p>
              <a:r>
                <a:rPr lang="en-US" dirty="0"/>
                <a:t>Adaptation</a:t>
              </a:r>
            </a:p>
          </p:txBody>
        </p:sp>
      </p:grpSp>
      <p:grpSp>
        <p:nvGrpSpPr>
          <p:cNvPr id="28" name="Group 27"/>
          <p:cNvGrpSpPr/>
          <p:nvPr/>
        </p:nvGrpSpPr>
        <p:grpSpPr>
          <a:xfrm>
            <a:off x="4662284" y="2133600"/>
            <a:ext cx="2727006" cy="3962400"/>
            <a:chOff x="3138284" y="2133600"/>
            <a:chExt cx="2727006" cy="3962400"/>
          </a:xfrm>
        </p:grpSpPr>
        <p:sp>
          <p:nvSpPr>
            <p:cNvPr id="12" name="Rectangle 11"/>
            <p:cNvSpPr/>
            <p:nvPr/>
          </p:nvSpPr>
          <p:spPr>
            <a:xfrm>
              <a:off x="3138284" y="2133600"/>
              <a:ext cx="2727006" cy="3962400"/>
            </a:xfrm>
            <a:custGeom>
              <a:avLst/>
              <a:gdLst/>
              <a:ahLst/>
              <a:cxnLst/>
              <a:rect l="l" t="t" r="r" b="b"/>
              <a:pathLst>
                <a:path w="2727006" h="3962400">
                  <a:moveTo>
                    <a:pt x="1357516" y="0"/>
                  </a:moveTo>
                  <a:cubicBezTo>
                    <a:pt x="2003475" y="0"/>
                    <a:pt x="2255040" y="596232"/>
                    <a:pt x="2727006" y="1413901"/>
                  </a:cubicBezTo>
                  <a:lnTo>
                    <a:pt x="2727006" y="3962400"/>
                  </a:lnTo>
                  <a:lnTo>
                    <a:pt x="0" y="3962400"/>
                  </a:lnTo>
                  <a:lnTo>
                    <a:pt x="0" y="1524209"/>
                  </a:lnTo>
                  <a:cubicBezTo>
                    <a:pt x="495340" y="649456"/>
                    <a:pt x="681679" y="0"/>
                    <a:pt x="1357516" y="0"/>
                  </a:cubicBez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CC33"/>
                </a:solidFill>
              </a:endParaRPr>
            </a:p>
          </p:txBody>
        </p:sp>
        <p:sp>
          <p:nvSpPr>
            <p:cNvPr id="24" name="TextBox 23"/>
            <p:cNvSpPr txBox="1"/>
            <p:nvPr/>
          </p:nvSpPr>
          <p:spPr>
            <a:xfrm>
              <a:off x="3805583" y="4114800"/>
              <a:ext cx="1392408" cy="707886"/>
            </a:xfrm>
            <a:prstGeom prst="rect">
              <a:avLst/>
            </a:prstGeom>
            <a:noFill/>
          </p:spPr>
          <p:txBody>
            <a:bodyPr wrap="square" rtlCol="0">
              <a:spAutoFit/>
            </a:bodyPr>
            <a:lstStyle/>
            <a:p>
              <a:r>
                <a:rPr lang="en-US" sz="4000" dirty="0"/>
                <a:t>MRV</a:t>
              </a:r>
            </a:p>
          </p:txBody>
        </p:sp>
      </p:grpSp>
      <p:grpSp>
        <p:nvGrpSpPr>
          <p:cNvPr id="29" name="Group 28"/>
          <p:cNvGrpSpPr/>
          <p:nvPr/>
        </p:nvGrpSpPr>
        <p:grpSpPr>
          <a:xfrm>
            <a:off x="7368914" y="3105834"/>
            <a:ext cx="1886240" cy="2990166"/>
            <a:chOff x="5844914" y="3105834"/>
            <a:chExt cx="1886240" cy="2990166"/>
          </a:xfrm>
        </p:grpSpPr>
        <p:sp>
          <p:nvSpPr>
            <p:cNvPr id="20" name="Isosceles Triangle 5"/>
            <p:cNvSpPr/>
            <p:nvPr/>
          </p:nvSpPr>
          <p:spPr>
            <a:xfrm>
              <a:off x="5844914" y="3512552"/>
              <a:ext cx="1387795" cy="2583448"/>
            </a:xfrm>
            <a:custGeom>
              <a:avLst/>
              <a:gdLst/>
              <a:ahLst/>
              <a:cxnLst/>
              <a:rect l="l" t="t" r="r" b="b"/>
              <a:pathLst>
                <a:path w="1387795" h="2583448">
                  <a:moveTo>
                    <a:pt x="0" y="0"/>
                  </a:moveTo>
                  <a:cubicBezTo>
                    <a:pt x="308682" y="539838"/>
                    <a:pt x="711045" y="1179811"/>
                    <a:pt x="1387795" y="1809366"/>
                  </a:cubicBezTo>
                  <a:lnTo>
                    <a:pt x="1387795" y="2583448"/>
                  </a:lnTo>
                  <a:lnTo>
                    <a:pt x="0" y="2583448"/>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943600" y="3105834"/>
              <a:ext cx="1787554" cy="646331"/>
            </a:xfrm>
            <a:prstGeom prst="rect">
              <a:avLst/>
            </a:prstGeom>
            <a:noFill/>
          </p:spPr>
          <p:txBody>
            <a:bodyPr wrap="square" rtlCol="0">
              <a:spAutoFit/>
            </a:bodyPr>
            <a:lstStyle/>
            <a:p>
              <a:r>
                <a:rPr lang="en-US" dirty="0"/>
                <a:t>Not Overwhelming</a:t>
              </a:r>
            </a:p>
          </p:txBody>
        </p:sp>
      </p:grpSp>
      <p:grpSp>
        <p:nvGrpSpPr>
          <p:cNvPr id="30" name="Group 29"/>
          <p:cNvGrpSpPr/>
          <p:nvPr/>
        </p:nvGrpSpPr>
        <p:grpSpPr>
          <a:xfrm>
            <a:off x="8756708" y="4278086"/>
            <a:ext cx="1392408" cy="1817914"/>
            <a:chOff x="7232708" y="4278086"/>
            <a:chExt cx="1392408" cy="1817914"/>
          </a:xfrm>
        </p:grpSpPr>
        <p:sp>
          <p:nvSpPr>
            <p:cNvPr id="9" name="Rectangle 8"/>
            <p:cNvSpPr/>
            <p:nvPr/>
          </p:nvSpPr>
          <p:spPr>
            <a:xfrm>
              <a:off x="7232708" y="5321918"/>
              <a:ext cx="996892" cy="774082"/>
            </a:xfrm>
            <a:custGeom>
              <a:avLst/>
              <a:gdLst/>
              <a:ahLst/>
              <a:cxnLst/>
              <a:rect l="l" t="t" r="r" b="b"/>
              <a:pathLst>
                <a:path w="996892" h="774082">
                  <a:moveTo>
                    <a:pt x="0" y="0"/>
                  </a:moveTo>
                  <a:cubicBezTo>
                    <a:pt x="280183" y="262877"/>
                    <a:pt x="608424" y="523256"/>
                    <a:pt x="996892" y="774082"/>
                  </a:cubicBezTo>
                  <a:lnTo>
                    <a:pt x="0" y="7740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232708" y="4278086"/>
              <a:ext cx="1392408" cy="646331"/>
            </a:xfrm>
            <a:prstGeom prst="rect">
              <a:avLst/>
            </a:prstGeom>
            <a:noFill/>
          </p:spPr>
          <p:txBody>
            <a:bodyPr wrap="square" rtlCol="0">
              <a:spAutoFit/>
            </a:bodyPr>
            <a:lstStyle/>
            <a:p>
              <a:r>
                <a:rPr lang="en-US" dirty="0"/>
                <a:t>Net</a:t>
              </a:r>
            </a:p>
            <a:p>
              <a:r>
                <a:rPr lang="en-US" dirty="0"/>
                <a:t>Negative</a:t>
              </a:r>
            </a:p>
          </p:txBody>
        </p:sp>
      </p:grpSp>
    </p:spTree>
    <p:extLst>
      <p:ext uri="{BB962C8B-B14F-4D97-AF65-F5344CB8AC3E}">
        <p14:creationId xmlns:p14="http://schemas.microsoft.com/office/powerpoint/2010/main" val="286409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489" y="48999"/>
            <a:ext cx="8229600" cy="1143000"/>
          </a:xfrm>
        </p:spPr>
        <p:txBody>
          <a:bodyPr>
            <a:normAutofit/>
          </a:bodyPr>
          <a:lstStyle/>
          <a:p>
            <a:r>
              <a:rPr lang="en-US" dirty="0"/>
              <a:t>Acute on Chronic Training Loads</a:t>
            </a:r>
          </a:p>
        </p:txBody>
      </p:sp>
      <p:sp>
        <p:nvSpPr>
          <p:cNvPr id="4" name="TextBox 3"/>
          <p:cNvSpPr txBox="1"/>
          <p:nvPr/>
        </p:nvSpPr>
        <p:spPr>
          <a:xfrm>
            <a:off x="3535564" y="1467620"/>
            <a:ext cx="5486400" cy="707886"/>
          </a:xfrm>
          <a:prstGeom prst="rect">
            <a:avLst/>
          </a:prstGeom>
          <a:noFill/>
        </p:spPr>
        <p:txBody>
          <a:bodyPr wrap="square" rtlCol="0">
            <a:spAutoFit/>
          </a:bodyPr>
          <a:lstStyle/>
          <a:p>
            <a:r>
              <a:rPr lang="en-US" sz="4000" dirty="0"/>
              <a:t>Load of 1 </a:t>
            </a:r>
            <a:r>
              <a:rPr lang="en-US" sz="4000" dirty="0" err="1"/>
              <a:t>Microcycle</a:t>
            </a:r>
            <a:endParaRPr lang="en-US" sz="4000" dirty="0"/>
          </a:p>
        </p:txBody>
      </p:sp>
      <p:sp>
        <p:nvSpPr>
          <p:cNvPr id="5" name="TextBox 4"/>
          <p:cNvSpPr txBox="1"/>
          <p:nvPr/>
        </p:nvSpPr>
        <p:spPr>
          <a:xfrm>
            <a:off x="1636888" y="2117442"/>
            <a:ext cx="9031112" cy="707886"/>
          </a:xfrm>
          <a:prstGeom prst="rect">
            <a:avLst/>
          </a:prstGeom>
          <a:noFill/>
        </p:spPr>
        <p:txBody>
          <a:bodyPr wrap="square" rtlCol="0">
            <a:spAutoFit/>
          </a:bodyPr>
          <a:lstStyle/>
          <a:p>
            <a:r>
              <a:rPr lang="en-US" sz="4000" dirty="0"/>
              <a:t>Average Load of the Previous 4 weeks</a:t>
            </a:r>
          </a:p>
        </p:txBody>
      </p:sp>
      <p:cxnSp>
        <p:nvCxnSpPr>
          <p:cNvPr id="7" name="Straight Connector 6"/>
          <p:cNvCxnSpPr/>
          <p:nvPr/>
        </p:nvCxnSpPr>
        <p:spPr>
          <a:xfrm flipH="1">
            <a:off x="2082801" y="2233568"/>
            <a:ext cx="8139289"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731524" y="2825328"/>
            <a:ext cx="6290441" cy="3803522"/>
          </a:xfrm>
          <a:prstGeom prst="rect">
            <a:avLst/>
          </a:prstGeom>
        </p:spPr>
      </p:pic>
      <p:sp>
        <p:nvSpPr>
          <p:cNvPr id="6" name="TextBox 5"/>
          <p:cNvSpPr txBox="1"/>
          <p:nvPr/>
        </p:nvSpPr>
        <p:spPr>
          <a:xfrm>
            <a:off x="9201808" y="3641834"/>
            <a:ext cx="1213945" cy="923330"/>
          </a:xfrm>
          <a:prstGeom prst="rect">
            <a:avLst/>
          </a:prstGeom>
          <a:noFill/>
        </p:spPr>
        <p:txBody>
          <a:bodyPr wrap="square" rtlCol="0">
            <a:spAutoFit/>
          </a:bodyPr>
          <a:lstStyle/>
          <a:p>
            <a:r>
              <a:rPr lang="en-US" dirty="0" err="1"/>
              <a:t>Windt</a:t>
            </a:r>
            <a:r>
              <a:rPr lang="en-US" dirty="0"/>
              <a:t> &amp; </a:t>
            </a:r>
            <a:r>
              <a:rPr lang="en-US" dirty="0" err="1"/>
              <a:t>Gabbett</a:t>
            </a:r>
            <a:endParaRPr lang="en-US" dirty="0"/>
          </a:p>
          <a:p>
            <a:r>
              <a:rPr lang="en-US" dirty="0"/>
              <a:t>2016</a:t>
            </a:r>
          </a:p>
        </p:txBody>
      </p:sp>
    </p:spTree>
    <p:extLst>
      <p:ext uri="{BB962C8B-B14F-4D97-AF65-F5344CB8AC3E}">
        <p14:creationId xmlns:p14="http://schemas.microsoft.com/office/powerpoint/2010/main" val="231947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Acute on Chronic Training Loads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414" y="2314223"/>
            <a:ext cx="6918376" cy="417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50414" y="1614311"/>
            <a:ext cx="4864786" cy="369332"/>
          </a:xfrm>
          <a:prstGeom prst="rect">
            <a:avLst/>
          </a:prstGeom>
          <a:noFill/>
        </p:spPr>
        <p:txBody>
          <a:bodyPr wrap="square" rtlCol="0">
            <a:spAutoFit/>
          </a:bodyPr>
          <a:lstStyle/>
          <a:p>
            <a:r>
              <a:rPr lang="en-US" dirty="0"/>
              <a:t>Blanch &amp; </a:t>
            </a:r>
            <a:r>
              <a:rPr lang="en-US" dirty="0" err="1"/>
              <a:t>Gabbett</a:t>
            </a:r>
            <a:r>
              <a:rPr lang="en-US" dirty="0"/>
              <a:t> 2015</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3775" y="3640657"/>
            <a:ext cx="847601" cy="168987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0890" y="3677485"/>
            <a:ext cx="1320561" cy="157206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3678" y="2155046"/>
            <a:ext cx="1016686" cy="127885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3805" y="3640657"/>
            <a:ext cx="1097145" cy="1645718"/>
          </a:xfrm>
          <a:prstGeom prst="rect">
            <a:avLst/>
          </a:prstGeom>
        </p:spPr>
      </p:pic>
      <p:grpSp>
        <p:nvGrpSpPr>
          <p:cNvPr id="9" name="Group 8"/>
          <p:cNvGrpSpPr/>
          <p:nvPr/>
        </p:nvGrpSpPr>
        <p:grpSpPr>
          <a:xfrm>
            <a:off x="3305302" y="2404933"/>
            <a:ext cx="3218361" cy="2961218"/>
            <a:chOff x="1781301" y="2404933"/>
            <a:chExt cx="3218361" cy="2961218"/>
          </a:xfrm>
        </p:grpSpPr>
        <p:sp>
          <p:nvSpPr>
            <p:cNvPr id="8" name="TextBox 7"/>
            <p:cNvSpPr txBox="1"/>
            <p:nvPr/>
          </p:nvSpPr>
          <p:spPr>
            <a:xfrm>
              <a:off x="1781301" y="2404933"/>
              <a:ext cx="1066074" cy="338554"/>
            </a:xfrm>
            <a:prstGeom prst="rect">
              <a:avLst/>
            </a:prstGeom>
            <a:solidFill>
              <a:schemeClr val="accent1"/>
            </a:solidFill>
          </p:spPr>
          <p:txBody>
            <a:bodyPr wrap="square" rtlCol="0">
              <a:spAutoFit/>
            </a:bodyPr>
            <a:lstStyle/>
            <a:p>
              <a:r>
                <a:rPr lang="en-US" sz="1600" dirty="0">
                  <a:solidFill>
                    <a:schemeClr val="bg1"/>
                  </a:solidFill>
                </a:rPr>
                <a:t>Drinking</a:t>
              </a:r>
            </a:p>
          </p:txBody>
        </p:sp>
        <p:sp>
          <p:nvSpPr>
            <p:cNvPr id="10" name="TextBox 9"/>
            <p:cNvSpPr txBox="1"/>
            <p:nvPr/>
          </p:nvSpPr>
          <p:spPr>
            <a:xfrm>
              <a:off x="3933588" y="5058374"/>
              <a:ext cx="1066074"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rPr>
                <a:t>Drinking</a:t>
              </a:r>
            </a:p>
          </p:txBody>
        </p:sp>
      </p:gr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25399" y="3584669"/>
            <a:ext cx="838882" cy="1677764"/>
          </a:xfrm>
          <a:prstGeom prst="rect">
            <a:avLst/>
          </a:prstGeom>
        </p:spPr>
      </p:pic>
    </p:spTree>
    <p:extLst>
      <p:ext uri="{BB962C8B-B14F-4D97-AF65-F5344CB8AC3E}">
        <p14:creationId xmlns:p14="http://schemas.microsoft.com/office/powerpoint/2010/main" val="2369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502</TotalTime>
  <Words>1374</Words>
  <Application>Microsoft Office PowerPoint</Application>
  <PresentationFormat>Widescreen</PresentationFormat>
  <Paragraphs>275</Paragraphs>
  <Slides>31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Trebuchet MS</vt:lpstr>
      <vt:lpstr>Tw Cen MT</vt:lpstr>
      <vt:lpstr>Circuit</vt:lpstr>
      <vt:lpstr>PowerPoint Presentation</vt:lpstr>
      <vt:lpstr>Objectives </vt:lpstr>
      <vt:lpstr>The issue with Bigger, Faster, Stronger</vt:lpstr>
      <vt:lpstr>Training Variables</vt:lpstr>
      <vt:lpstr>PowerPoint Presentation</vt:lpstr>
      <vt:lpstr>Strains and Tendinopathies</vt:lpstr>
      <vt:lpstr>Training Volume</vt:lpstr>
      <vt:lpstr>Acute on Chronic Training Loads</vt:lpstr>
      <vt:lpstr>Acute on Chronic Training Loads</vt:lpstr>
      <vt:lpstr>Acute:Chronic</vt:lpstr>
      <vt:lpstr>How do we establish Load PArameters?</vt:lpstr>
      <vt:lpstr>Acute on Chronic Training Load (Reality)</vt:lpstr>
      <vt:lpstr>Acute on Chronic Training Load (Ideal)</vt:lpstr>
      <vt:lpstr>Acute Injuries (Strains)</vt:lpstr>
      <vt:lpstr>Muscle Strain (MOI)</vt:lpstr>
      <vt:lpstr>Elliot et al 2011</vt:lpstr>
      <vt:lpstr>Rate Limiting Factors  (&gt; 4 weeks RTS)</vt:lpstr>
      <vt:lpstr>Rehab</vt:lpstr>
      <vt:lpstr>Rehab</vt:lpstr>
      <vt:lpstr>Eccentrics as a Protective Effect</vt:lpstr>
      <vt:lpstr>Chronic Injuries (Tendinopathy)</vt:lpstr>
      <vt:lpstr>Tendinopathy</vt:lpstr>
      <vt:lpstr>Tendinopathy</vt:lpstr>
      <vt:lpstr>Tendinopathy</vt:lpstr>
      <vt:lpstr>Tendinopathy</vt:lpstr>
      <vt:lpstr>PowerPoint Presentation</vt:lpstr>
      <vt:lpstr> Absolute Rest?</vt:lpstr>
      <vt:lpstr>The Continuum</vt:lpstr>
      <vt:lpstr>Heavy Slow Resistance Training</vt:lpstr>
      <vt:lpstr>Reduction of relative risk of injury</vt:lpstr>
      <vt:lpstr>Heavy Slow Resistance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Hodges</dc:creator>
  <cp:lastModifiedBy>Jonathan Hodges</cp:lastModifiedBy>
  <cp:revision>7</cp:revision>
  <dcterms:created xsi:type="dcterms:W3CDTF">2017-03-01T14:23:32Z</dcterms:created>
  <dcterms:modified xsi:type="dcterms:W3CDTF">2017-04-25T14:07:19Z</dcterms:modified>
</cp:coreProperties>
</file>